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6"/>
  </p:notesMasterIdLst>
  <p:sldIdLst>
    <p:sldId id="256" r:id="rId2"/>
    <p:sldId id="302" r:id="rId3"/>
    <p:sldId id="322" r:id="rId4"/>
    <p:sldId id="323" r:id="rId5"/>
    <p:sldId id="324" r:id="rId6"/>
    <p:sldId id="325" r:id="rId7"/>
    <p:sldId id="326" r:id="rId8"/>
    <p:sldId id="327" r:id="rId9"/>
    <p:sldId id="304" r:id="rId10"/>
    <p:sldId id="30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307" r:id="rId21"/>
    <p:sldId id="330" r:id="rId22"/>
    <p:sldId id="308" r:id="rId23"/>
    <p:sldId id="328" r:id="rId24"/>
    <p:sldId id="329" r:id="rId25"/>
    <p:sldId id="310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357" r:id="rId34"/>
    <p:sldId id="356" r:id="rId35"/>
    <p:sldId id="355" r:id="rId36"/>
    <p:sldId id="358" r:id="rId37"/>
    <p:sldId id="359" r:id="rId38"/>
    <p:sldId id="360" r:id="rId39"/>
    <p:sldId id="361" r:id="rId40"/>
    <p:sldId id="362" r:id="rId41"/>
    <p:sldId id="365" r:id="rId42"/>
    <p:sldId id="368" r:id="rId43"/>
    <p:sldId id="369" r:id="rId44"/>
    <p:sldId id="371" r:id="rId45"/>
    <p:sldId id="373" r:id="rId46"/>
    <p:sldId id="374" r:id="rId47"/>
    <p:sldId id="375" r:id="rId48"/>
    <p:sldId id="376" r:id="rId49"/>
    <p:sldId id="377" r:id="rId50"/>
    <p:sldId id="331" r:id="rId51"/>
    <p:sldId id="276" r:id="rId52"/>
    <p:sldId id="275" r:id="rId53"/>
    <p:sldId id="277" r:id="rId54"/>
    <p:sldId id="278" r:id="rId55"/>
    <p:sldId id="279" r:id="rId56"/>
    <p:sldId id="332" r:id="rId57"/>
    <p:sldId id="333" r:id="rId58"/>
    <p:sldId id="334" r:id="rId59"/>
    <p:sldId id="335" r:id="rId60"/>
    <p:sldId id="280" r:id="rId61"/>
    <p:sldId id="281" r:id="rId62"/>
    <p:sldId id="282" r:id="rId63"/>
    <p:sldId id="283" r:id="rId64"/>
    <p:sldId id="284" r:id="rId65"/>
    <p:sldId id="285" r:id="rId66"/>
    <p:sldId id="379" r:id="rId67"/>
    <p:sldId id="337" r:id="rId68"/>
    <p:sldId id="338" r:id="rId69"/>
    <p:sldId id="339" r:id="rId70"/>
    <p:sldId id="340" r:id="rId71"/>
    <p:sldId id="341" r:id="rId72"/>
    <p:sldId id="286" r:id="rId73"/>
    <p:sldId id="287" r:id="rId74"/>
    <p:sldId id="288" r:id="rId75"/>
    <p:sldId id="289" r:id="rId76"/>
    <p:sldId id="290" r:id="rId77"/>
    <p:sldId id="342" r:id="rId78"/>
    <p:sldId id="306" r:id="rId79"/>
    <p:sldId id="313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343" r:id="rId89"/>
    <p:sldId id="344" r:id="rId90"/>
    <p:sldId id="299" r:id="rId91"/>
    <p:sldId id="345" r:id="rId92"/>
    <p:sldId id="346" r:id="rId93"/>
    <p:sldId id="300" r:id="rId94"/>
    <p:sldId id="301" r:id="rId9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794"/>
    <a:srgbClr val="33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 snapToGrid="0">
      <p:cViewPr varScale="1">
        <p:scale>
          <a:sx n="104" d="100"/>
          <a:sy n="104" d="100"/>
        </p:scale>
        <p:origin x="14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u" userId="20f02f06b0f76c63" providerId="LiveId" clId="{0BADD8FA-09C0-44C3-BC90-C0F9F8B345E0}"/>
    <pc:docChg chg="modSld">
      <pc:chgData name="David Du" userId="20f02f06b0f76c63" providerId="LiveId" clId="{0BADD8FA-09C0-44C3-BC90-C0F9F8B345E0}" dt="2020-10-12T02:23:42.690" v="0" actId="20577"/>
      <pc:docMkLst>
        <pc:docMk/>
      </pc:docMkLst>
      <pc:sldChg chg="modSp mod">
        <pc:chgData name="David Du" userId="20f02f06b0f76c63" providerId="LiveId" clId="{0BADD8FA-09C0-44C3-BC90-C0F9F8B345E0}" dt="2020-10-12T02:23:42.690" v="0" actId="20577"/>
        <pc:sldMkLst>
          <pc:docMk/>
          <pc:sldMk cId="0" sldId="256"/>
        </pc:sldMkLst>
        <pc:spChg chg="mod">
          <ac:chgData name="David Du" userId="20f02f06b0f76c63" providerId="LiveId" clId="{0BADD8FA-09C0-44C3-BC90-C0F9F8B345E0}" dt="2020-10-12T02:23:42.690" v="0" actId="20577"/>
          <ac:spMkLst>
            <pc:docMk/>
            <pc:sldMk cId="0" sldId="256"/>
            <ac:spMk id="2054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EF0546-F89A-4A48-B3BB-C410268C7C0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C34A8-B9CA-4149-B386-A82192CB912E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0836D-A7AF-4A28-B406-39B5694558CD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0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F6B29-C172-4697-BE1D-6248F4D656DA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008B7-2E82-4240-85D8-EE9852A0A04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02FD3A-F503-4516-B149-E58511EB261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63269-945D-4B7C-8C8B-764302ADA72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7B754-C536-44D1-A455-1C5596AF340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5B308-541C-4A85-A588-C26BC995AEA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1903DD-2B46-4DB9-9CD2-FC6B9A136FE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4E064-27B6-4421-B8FD-C74CD97BF9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5A700-DF60-4ACB-B2EA-199C4B73ADF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6EA1A6-BB58-4285-9F1A-0C866F56D3E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5A982-D693-4CB1-9C68-B6450E42C7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F42587-8F0E-4374-8ABC-8E402F8D0C9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fld id="{E1AA5D7A-C344-4B40-8313-C3E168A4A80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71700"/>
            <a:ext cx="7772400" cy="1120775"/>
          </a:xfrm>
          <a:noFill/>
          <a:ln/>
        </p:spPr>
        <p:txBody>
          <a:bodyPr/>
          <a:lstStyle/>
          <a:p>
            <a:r>
              <a:rPr lang="zh-CN" altLang="en-US" sz="4000" dirty="0">
                <a:solidFill>
                  <a:schemeClr val="accent2"/>
                </a:solidFill>
                <a:ea typeface="宋体" pitchFamily="2" charset="-122"/>
              </a:rPr>
              <a:t>数据链路层</a:t>
            </a:r>
            <a:endParaRPr lang="en-US" altLang="zh-CN" sz="4000" dirty="0">
              <a:solidFill>
                <a:schemeClr val="accent2"/>
              </a:solidFill>
              <a:ea typeface="宋体" pitchFamily="2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4800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计算机网络</a:t>
            </a:r>
            <a:endParaRPr lang="en-US" altLang="zh-CN" sz="5400" dirty="0">
              <a:solidFill>
                <a:schemeClr val="accent2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056" name="Object 8"/>
          <p:cNvGraphicFramePr>
            <a:graphicFrameLocks/>
          </p:cNvGraphicFramePr>
          <p:nvPr/>
        </p:nvGraphicFramePr>
        <p:xfrm>
          <a:off x="358775" y="1379538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lip" r:id="rId3" imgW="6857143" imgH="48963" progId="">
                  <p:embed/>
                </p:oleObj>
              </mc:Choice>
              <mc:Fallback>
                <p:oleObj name="Clip" r:id="rId3" imgW="6857143" imgH="48963" progId="">
                  <p:embed/>
                  <p:pic>
                    <p:nvPicPr>
                      <p:cNvPr id="2056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379538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698500" y="561975"/>
            <a:ext cx="7747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>
                <a:solidFill>
                  <a:srgbClr val="FF0000"/>
                </a:solidFill>
                <a:latin typeface="Times New Roman" pitchFamily="18" charset="0"/>
              </a:rPr>
              <a:t>第二层的传输方法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838200" y="1566863"/>
            <a:ext cx="78486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algn="l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</a:rPr>
              <a:t>局域网的数据传输分为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800" dirty="0">
                <a:solidFill>
                  <a:srgbClr val="000000"/>
                </a:solidFill>
                <a:latin typeface="Times New Roman" pitchFamily="18" charset="0"/>
              </a:rPr>
              <a:t>类：</a:t>
            </a:r>
            <a:endParaRPr lang="en-US" altLang="zh-CN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</a:pPr>
            <a:endParaRPr lang="en-US" alt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>
                <a:latin typeface="Times New Roman" pitchFamily="18" charset="0"/>
              </a:rPr>
              <a:t>Unicast</a:t>
            </a:r>
            <a:r>
              <a:rPr lang="zh-CN" altLang="en-US" sz="2000" b="1" dirty="0">
                <a:latin typeface="Times New Roman" pitchFamily="18" charset="0"/>
              </a:rPr>
              <a:t>（单播）</a:t>
            </a:r>
            <a:r>
              <a:rPr lang="en-US" altLang="zh-CN" sz="2000" b="1" dirty="0">
                <a:latin typeface="Times New Roman" pitchFamily="18" charset="0"/>
              </a:rPr>
              <a:t>--</a:t>
            </a:r>
            <a:r>
              <a:rPr lang="zh-CN" altLang="en-US" sz="2000" b="1" dirty="0">
                <a:latin typeface="Times New Roman" pitchFamily="18" charset="0"/>
              </a:rPr>
              <a:t>一个数据包从源节点发送至网络中的</a:t>
            </a:r>
            <a:r>
              <a:rPr lang="zh-CN" altLang="en-US" sz="2000" b="1" dirty="0">
                <a:solidFill>
                  <a:srgbClr val="3333CC"/>
                </a:solidFill>
                <a:latin typeface="Times New Roman" pitchFamily="18" charset="0"/>
              </a:rPr>
              <a:t>一个目的节点</a:t>
            </a:r>
            <a:endParaRPr lang="en-US" altLang="zh-CN" sz="2000" b="1" dirty="0">
              <a:solidFill>
                <a:srgbClr val="3333CC"/>
              </a:solidFill>
              <a:latin typeface="Times New Roman" pitchFamily="18" charset="0"/>
            </a:endParaRPr>
          </a:p>
          <a:p>
            <a:pPr algn="l">
              <a:spcBef>
                <a:spcPct val="20000"/>
              </a:spcBef>
              <a:buClr>
                <a:schemeClr val="accent2"/>
              </a:buClr>
            </a:pPr>
            <a:endParaRPr lang="en-US" altLang="en-US" sz="2000" dirty="0"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>
                <a:latin typeface="Times New Roman" pitchFamily="18" charset="0"/>
              </a:rPr>
              <a:t>Multicast</a:t>
            </a:r>
            <a:r>
              <a:rPr lang="zh-CN" altLang="en-US" sz="2000" b="1" dirty="0">
                <a:latin typeface="Times New Roman" pitchFamily="18" charset="0"/>
              </a:rPr>
              <a:t>（组播）</a:t>
            </a:r>
            <a:r>
              <a:rPr lang="en-US" altLang="en-US" sz="2000" b="1" dirty="0">
                <a:latin typeface="Times New Roman" pitchFamily="18" charset="0"/>
              </a:rPr>
              <a:t>--</a:t>
            </a:r>
            <a:r>
              <a:rPr lang="zh-CN" altLang="en-US" sz="2000" b="1" dirty="0">
                <a:latin typeface="Times New Roman" pitchFamily="18" charset="0"/>
              </a:rPr>
              <a:t>一个数据包从源节点发送至网络中的某个特定的</a:t>
            </a:r>
            <a:r>
              <a:rPr lang="zh-CN" altLang="en-US" sz="2000" b="1" dirty="0">
                <a:solidFill>
                  <a:srgbClr val="3333CC"/>
                </a:solidFill>
                <a:latin typeface="Times New Roman" pitchFamily="18" charset="0"/>
              </a:rPr>
              <a:t>节点子集</a:t>
            </a:r>
            <a:endParaRPr lang="en-US" altLang="en-US" sz="2000" dirty="0">
              <a:solidFill>
                <a:srgbClr val="3333CC"/>
              </a:solidFill>
              <a:latin typeface="Times New Roman" pitchFamily="18" charset="0"/>
            </a:endParaRPr>
          </a:p>
          <a:p>
            <a:pPr algn="l">
              <a:spcBef>
                <a:spcPct val="20000"/>
              </a:spcBef>
              <a:buClr>
                <a:schemeClr val="accent2"/>
              </a:buClr>
            </a:pPr>
            <a:endParaRPr lang="en-US" altLang="en-US" sz="2000" dirty="0"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>
                <a:latin typeface="Times New Roman" pitchFamily="18" charset="0"/>
              </a:rPr>
              <a:t>Broadcast</a:t>
            </a:r>
            <a:r>
              <a:rPr lang="zh-CN" altLang="en-US" sz="2000" b="1" dirty="0">
                <a:latin typeface="Times New Roman" pitchFamily="18" charset="0"/>
              </a:rPr>
              <a:t>（广播）</a:t>
            </a:r>
            <a:r>
              <a:rPr lang="en-US" altLang="en-US" sz="2000" b="1" dirty="0">
                <a:latin typeface="Times New Roman" pitchFamily="18" charset="0"/>
              </a:rPr>
              <a:t>--</a:t>
            </a:r>
            <a:r>
              <a:rPr lang="zh-CN" altLang="en-US" sz="2000" b="1" dirty="0">
                <a:latin typeface="Times New Roman" pitchFamily="18" charset="0"/>
              </a:rPr>
              <a:t>一个数据包从源节点发送至网络中的</a:t>
            </a:r>
            <a:r>
              <a:rPr lang="zh-CN" altLang="en-US" sz="2000" b="1" dirty="0">
                <a:solidFill>
                  <a:srgbClr val="3333CC"/>
                </a:solidFill>
                <a:latin typeface="Times New Roman" pitchFamily="18" charset="0"/>
              </a:rPr>
              <a:t>所有节点</a:t>
            </a:r>
            <a:endParaRPr lang="en-US" altLang="en-US" sz="2000" dirty="0">
              <a:solidFill>
                <a:srgbClr val="3333C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autoUpdateAnimBg="0"/>
      <p:bldP spid="65539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数据链路层的设计问题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301750"/>
            <a:ext cx="8318500" cy="5381625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提供给网络层的服务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成帧（</a:t>
            </a:r>
            <a:r>
              <a:rPr lang="en-US" altLang="zh-CN" sz="3200" dirty="0">
                <a:ea typeface="宋体" pitchFamily="2" charset="-122"/>
              </a:rPr>
              <a:t>Framing</a:t>
            </a:r>
            <a:r>
              <a:rPr lang="zh-CN" altLang="en-US" sz="3200" dirty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差错控制（</a:t>
            </a:r>
            <a:r>
              <a:rPr lang="en-US" altLang="zh-CN" sz="3200" dirty="0">
                <a:ea typeface="宋体" pitchFamily="2" charset="-122"/>
              </a:rPr>
              <a:t>Error Control</a:t>
            </a:r>
            <a:r>
              <a:rPr lang="zh-CN" altLang="en-US" sz="3200" dirty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流量控制（</a:t>
            </a:r>
            <a:r>
              <a:rPr lang="en-US" altLang="zh-CN" sz="3200" dirty="0">
                <a:ea typeface="宋体" pitchFamily="2" charset="-122"/>
              </a:rPr>
              <a:t>Flow Control</a:t>
            </a:r>
            <a:r>
              <a:rPr lang="zh-CN" altLang="en-US" sz="3200" dirty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数据链路层的功能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1636713"/>
            <a:ext cx="8518525" cy="4873625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向网络层提供一个定义良好的服务接口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处理传输错误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调节数据流</a:t>
            </a:r>
            <a:endParaRPr lang="en-US" altLang="zh-CN" sz="3200" dirty="0">
              <a:ea typeface="宋体" pitchFamily="2" charset="-122"/>
            </a:endParaRPr>
          </a:p>
          <a:p>
            <a:pPr lvl="1">
              <a:buFontTx/>
              <a:buChar char="•"/>
            </a:pPr>
            <a:r>
              <a:rPr lang="zh-CN" altLang="en-US" sz="2800" dirty="0">
                <a:ea typeface="宋体" pitchFamily="2" charset="-122"/>
              </a:rPr>
              <a:t>确保慢速的接受方不会被快速的发送方淹没</a:t>
            </a:r>
            <a:endParaRPr lang="en-US" altLang="zh-CN" sz="2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数据链路层的功能</a:t>
            </a:r>
            <a:r>
              <a:rPr lang="en-US" altLang="zh-CN" dirty="0">
                <a:ea typeface="宋体" pitchFamily="2" charset="-122"/>
              </a:rPr>
              <a:t> (2)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数据包和帧的关系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96" name="Picture 4" descr="3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2100263"/>
            <a:ext cx="7867650" cy="2627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提供给网络层的服务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2400" y="5715000"/>
            <a:ext cx="645160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虚拟通信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实际通信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9220" name="Picture 4" descr="3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498600"/>
            <a:ext cx="6311900" cy="3836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提供给网络层的服务</a:t>
            </a:r>
            <a:r>
              <a:rPr lang="en-US" altLang="zh-CN" dirty="0">
                <a:ea typeface="宋体" pitchFamily="2" charset="-122"/>
              </a:rPr>
              <a:t> (2)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数据链路协议的位置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0244" name="Picture 4" descr="3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88" y="1635125"/>
            <a:ext cx="6888162" cy="344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>
                <a:ea typeface="宋体" pitchFamily="2" charset="-122"/>
              </a:rPr>
              <a:t> (1):</a:t>
            </a:r>
            <a:r>
              <a:rPr lang="zh-CN" altLang="en-US" dirty="0">
                <a:ea typeface="宋体" pitchFamily="2" charset="-122"/>
              </a:rPr>
              <a:t>字节计数法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57094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2000" dirty="0">
                <a:ea typeface="宋体" pitchFamily="2" charset="-122"/>
              </a:rPr>
              <a:t>字节流</a:t>
            </a:r>
            <a:r>
              <a:rPr lang="en-US" altLang="zh-CN" sz="2000" dirty="0">
                <a:ea typeface="宋体" pitchFamily="2" charset="-122"/>
              </a:rPr>
              <a:t>.   </a:t>
            </a:r>
          </a:p>
          <a:p>
            <a:pPr algn="ctr"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没有错误；</a:t>
            </a:r>
            <a:r>
              <a:rPr lang="en-US" altLang="zh-CN" sz="2000" dirty="0">
                <a:ea typeface="宋体" pitchFamily="2" charset="-122"/>
              </a:rPr>
              <a:t>   </a:t>
            </a: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有一个错误</a:t>
            </a:r>
            <a:endParaRPr lang="en-US" altLang="zh-CN" sz="2000" dirty="0">
              <a:ea typeface="宋体" pitchFamily="2" charset="-122"/>
            </a:endParaRPr>
          </a:p>
          <a:p>
            <a:pPr algn="ctr">
              <a:buFontTx/>
              <a:buNone/>
            </a:pPr>
            <a:r>
              <a:rPr lang="zh-CN" altLang="en-US" sz="2000" dirty="0">
                <a:ea typeface="宋体" pitchFamily="2" charset="-122"/>
              </a:rPr>
              <a:t>问题</a:t>
            </a:r>
            <a:r>
              <a:rPr lang="en-US" altLang="zh-CN" sz="2000" dirty="0">
                <a:ea typeface="宋体" pitchFamily="2" charset="-122"/>
              </a:rPr>
              <a:t>:</a:t>
            </a:r>
            <a:r>
              <a:rPr lang="zh-CN" altLang="en-US" sz="2000" dirty="0">
                <a:ea typeface="宋体" pitchFamily="2" charset="-122"/>
              </a:rPr>
              <a:t>计数值可能会被传输错误打乱</a:t>
            </a:r>
            <a:r>
              <a:rPr lang="en-US" altLang="zh-CN" sz="2000" dirty="0">
                <a:ea typeface="宋体" pitchFamily="2" charset="-122"/>
              </a:rPr>
              <a:t>, </a:t>
            </a:r>
            <a:r>
              <a:rPr lang="zh-CN" altLang="en-US" sz="2000" dirty="0">
                <a:ea typeface="宋体" pitchFamily="2" charset="-122"/>
              </a:rPr>
              <a:t>进而失去同步。</a:t>
            </a:r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11268" name="Picture 4" descr="3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225" y="1971675"/>
            <a:ext cx="7048500" cy="3014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>
                <a:ea typeface="宋体" pitchFamily="2" charset="-122"/>
              </a:rPr>
              <a:t> (2)</a:t>
            </a:r>
            <a:r>
              <a:rPr lang="zh-CN" altLang="en-US" dirty="0">
                <a:ea typeface="宋体" pitchFamily="2" charset="-122"/>
              </a:rPr>
              <a:t>：字节填充的标志字节法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388830"/>
            <a:ext cx="8567737" cy="12112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000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由标志字节分界的帧；</a:t>
            </a:r>
            <a:r>
              <a:rPr lang="en-US" altLang="zh-CN" sz="2000" dirty="0">
                <a:ea typeface="宋体" pitchFamily="2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字节填充之前和之后的</a:t>
            </a:r>
            <a:r>
              <a:rPr lang="en-US" altLang="zh-CN" sz="2000" dirty="0">
                <a:ea typeface="宋体" pitchFamily="2" charset="-122"/>
              </a:rPr>
              <a:t>4</a:t>
            </a:r>
            <a:r>
              <a:rPr lang="zh-CN" altLang="en-US" sz="2000" dirty="0">
                <a:ea typeface="宋体" pitchFamily="2" charset="-122"/>
              </a:rPr>
              <a:t>个字节序列示例</a:t>
            </a:r>
            <a:endParaRPr lang="en-US" altLang="zh-CN" sz="2000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sz="2000" dirty="0">
                <a:ea typeface="宋体" pitchFamily="2" charset="-122"/>
              </a:rPr>
              <a:t>主要缺点：绑定</a:t>
            </a:r>
            <a:r>
              <a:rPr lang="en-US" altLang="zh-CN" sz="2000" dirty="0">
                <a:ea typeface="宋体" pitchFamily="2" charset="-122"/>
              </a:rPr>
              <a:t>8</a:t>
            </a:r>
            <a:r>
              <a:rPr lang="zh-CN" altLang="en-US" sz="2000" dirty="0">
                <a:ea typeface="宋体" pitchFamily="2" charset="-122"/>
              </a:rPr>
              <a:t>个字符</a:t>
            </a:r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12292" name="Picture 4" descr="3-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44638"/>
            <a:ext cx="5945188" cy="3765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>
                <a:ea typeface="宋体" pitchFamily="2" charset="-122"/>
              </a:rPr>
              <a:t> (3)</a:t>
            </a:r>
            <a:r>
              <a:rPr lang="zh-CN" altLang="en-US" dirty="0">
                <a:ea typeface="宋体" pitchFamily="2" charset="-122"/>
              </a:rPr>
              <a:t>：比特填充的标志比特法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335707"/>
            <a:ext cx="8629650" cy="1939925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比特填充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原始数据；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出现在线路上的数据；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存储在接收方内存中的数据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3316" name="Picture 4" descr="3-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857375"/>
            <a:ext cx="5267325" cy="2044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差错检测与纠错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0700" y="1817688"/>
            <a:ext cx="7165975" cy="4710112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600" dirty="0">
                <a:ea typeface="宋体" pitchFamily="2" charset="-122"/>
              </a:rPr>
              <a:t>差错检测码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>
                <a:ea typeface="宋体" pitchFamily="2" charset="-122"/>
              </a:rPr>
              <a:t>差错纠正码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03200" y="423863"/>
            <a:ext cx="873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>
                <a:solidFill>
                  <a:srgbClr val="FF0000"/>
                </a:solidFill>
                <a:latin typeface="Times New Roman" pitchFamily="18" charset="0"/>
              </a:rPr>
              <a:t>数据链路层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42900" y="1527175"/>
            <a:ext cx="8458200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问题：</a:t>
            </a:r>
            <a:endParaRPr lang="en-US" altLang="zh-CN" sz="2400" b="1" dirty="0">
              <a:latin typeface="Times New Roman" pitchFamily="18" charset="0"/>
              <a:ea typeface="宋体" pitchFamily="2" charset="-122"/>
            </a:endParaRPr>
          </a:p>
          <a:p>
            <a:pPr marL="1025525" lvl="1" indent="-285750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Char char="–"/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如何在不稳定链路上正确地传输数据？</a:t>
            </a:r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节点：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网络中的主机和路由器</a:t>
            </a:r>
          </a:p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链路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连接相邻节点的通信信道</a:t>
            </a:r>
            <a:endParaRPr lang="en-US" alt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数据链路层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提供了节点对网络媒介的访问以及跨媒介的物理传输，使得数据可以定位其目的节点。</a:t>
            </a:r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数据链路层协议（第二层协议）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定义了链路上交换的数据格式以及链路上两个节点的行为。</a:t>
            </a:r>
            <a:endParaRPr lang="en-US" alt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</a:rPr>
              <a:t>数据链路层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</a:rPr>
              <a:t>处理差错通知，网络拓扑以及流量控制。</a:t>
            </a:r>
            <a:endParaRPr lang="en-US" alt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utoUpdateAnimBg="0"/>
      <p:bldP spid="6041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差错检测：差错编码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588" y="993775"/>
            <a:ext cx="8434387" cy="2487613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EDC</a:t>
            </a:r>
            <a:r>
              <a:rPr lang="zh-CN" altLang="en-US" dirty="0">
                <a:ea typeface="宋体" pitchFamily="2" charset="-122"/>
              </a:rPr>
              <a:t>：差错检测与纠错比特（</a:t>
            </a:r>
            <a:r>
              <a:rPr lang="en-US" altLang="zh-CN" dirty="0">
                <a:ea typeface="宋体" pitchFamily="2" charset="-122"/>
              </a:rPr>
              <a:t> Error Detection and Correction bits</a:t>
            </a:r>
            <a:r>
              <a:rPr lang="zh-CN" altLang="en-US" dirty="0">
                <a:ea typeface="宋体" pitchFamily="2" charset="-122"/>
              </a:rPr>
              <a:t>）</a:t>
            </a:r>
            <a:r>
              <a:rPr lang="en-US" altLang="zh-CN" dirty="0">
                <a:ea typeface="宋体" pitchFamily="2" charset="-122"/>
              </a:rPr>
              <a:t> (</a:t>
            </a:r>
            <a:r>
              <a:rPr lang="zh-CN" altLang="en-US" dirty="0">
                <a:ea typeface="宋体" pitchFamily="2" charset="-122"/>
              </a:rPr>
              <a:t>冗余比特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r>
              <a:rPr lang="en-US" altLang="zh-CN" dirty="0">
                <a:ea typeface="宋体" pitchFamily="2" charset="-122"/>
              </a:rPr>
              <a:t>D</a:t>
            </a:r>
            <a:r>
              <a:rPr lang="zh-CN" altLang="en-US" dirty="0">
                <a:ea typeface="宋体" pitchFamily="2" charset="-122"/>
              </a:rPr>
              <a:t>：</a:t>
            </a:r>
            <a:r>
              <a:rPr lang="zh-CN" altLang="en-US" dirty="0"/>
              <a:t>由差错检测保护的数据，可能包括头部字段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>
                <a:ea typeface="宋体" pitchFamily="2" charset="-122"/>
              </a:rPr>
              <a:t>差错检测不能保证</a:t>
            </a:r>
            <a:r>
              <a:rPr lang="en-US" altLang="zh-CN" dirty="0">
                <a:ea typeface="宋体" pitchFamily="2" charset="-122"/>
              </a:rPr>
              <a:t>100%</a:t>
            </a:r>
            <a:r>
              <a:rPr lang="zh-CN" altLang="en-US" dirty="0">
                <a:ea typeface="宋体" pitchFamily="2" charset="-122"/>
              </a:rPr>
              <a:t>可靠！</a:t>
            </a: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协议可能会遗漏一些差错，但是很少</a:t>
            </a: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 EDC</a:t>
            </a:r>
            <a:r>
              <a:rPr lang="zh-CN" altLang="en-US" dirty="0">
                <a:ea typeface="宋体" pitchFamily="2" charset="-122"/>
              </a:rPr>
              <a:t>域越大，检错和纠错的效果越好</a:t>
            </a:r>
          </a:p>
        </p:txBody>
      </p:sp>
      <p:pic>
        <p:nvPicPr>
          <p:cNvPr id="68612" name="Picture 4" descr="521 Error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3797543"/>
            <a:ext cx="5670550" cy="2822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差错编码的检错能力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6506" y="436698"/>
            <a:ext cx="8590493" cy="61119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差错编码可分为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检错码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纠错码</a:t>
            </a:r>
          </a:p>
          <a:p>
            <a:pPr algn="l"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对于检错码，如果编码集的Hamming距离</a:t>
            </a:r>
            <a:r>
              <a:rPr lang="en-US" altLang="zh-CN" sz="2402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2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，则该差错编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码可以检测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位的差错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例如，编码集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{00</a:t>
            </a:r>
            <a:r>
              <a:rPr lang="en-US" altLang="zh-CN" sz="2006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,01</a:t>
            </a:r>
            <a:r>
              <a:rPr lang="en-US" altLang="zh-CN" sz="2006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,10</a:t>
            </a:r>
            <a:r>
              <a:rPr lang="en-US" altLang="zh-CN" sz="2006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,11</a:t>
            </a:r>
            <a:r>
              <a:rPr lang="en-US" altLang="zh-CN" sz="2006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006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006" i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4" i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=2，可以</a:t>
            </a:r>
          </a:p>
          <a:p>
            <a:pPr algn="l"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100%检测1比特差错</a:t>
            </a:r>
          </a:p>
          <a:p>
            <a:pPr algn="l"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对于纠错码，如果编码集的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，则该差错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编码可以纠正</a:t>
            </a:r>
            <a:r>
              <a:rPr lang="en-US" altLang="zh-CN" sz="2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位的差错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例如，编码集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{00</a:t>
            </a:r>
            <a:r>
              <a:rPr lang="en-US" altLang="zh-CN" sz="2004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,01</a:t>
            </a:r>
            <a:r>
              <a:rPr lang="en-US" altLang="zh-CN" sz="2004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0101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,10</a:t>
            </a:r>
            <a:r>
              <a:rPr lang="en-US" altLang="zh-CN" sz="2004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1010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,11</a:t>
            </a:r>
            <a:r>
              <a:rPr lang="en-US" altLang="zh-CN" sz="2004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004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004" i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1" i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=3</a:t>
            </a:r>
          </a:p>
          <a:p>
            <a:pPr algn="l"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，可以纠正1比特差错，如100010纠正为10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010。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8593" y="1990165"/>
            <a:ext cx="2102207" cy="1233295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2514" y="4477730"/>
            <a:ext cx="2178286" cy="1277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894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奇偶校验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89063"/>
            <a:ext cx="4495800" cy="838200"/>
          </a:xfrm>
        </p:spPr>
        <p:txBody>
          <a:bodyPr/>
          <a:lstStyle/>
          <a:p>
            <a:pPr marL="0" indent="0"/>
            <a:r>
              <a:rPr lang="en-US" altLang="zh-CN" sz="2000" dirty="0">
                <a:ea typeface="宋体" pitchFamily="2" charset="-122"/>
              </a:rPr>
              <a:t>1</a:t>
            </a:r>
            <a:r>
              <a:rPr lang="zh-CN" altLang="en-US" sz="2000" dirty="0">
                <a:ea typeface="宋体" pitchFamily="2" charset="-122"/>
              </a:rPr>
              <a:t>比特校验位：检测奇数位差错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211638" y="1362075"/>
            <a:ext cx="4495800" cy="838200"/>
          </a:xfrm>
        </p:spPr>
        <p:txBody>
          <a:bodyPr/>
          <a:lstStyle/>
          <a:p>
            <a:pPr marL="0" indent="0"/>
            <a:r>
              <a:rPr lang="zh-CN" altLang="en-US" sz="2000" u="sng" dirty="0">
                <a:solidFill>
                  <a:srgbClr val="FF0000"/>
                </a:solidFill>
                <a:ea typeface="宋体" pitchFamily="2" charset="-122"/>
              </a:rPr>
              <a:t>二维奇偶校验</a:t>
            </a:r>
            <a:r>
              <a:rPr lang="en-US" altLang="zh-CN" sz="2000" b="1" u="sng" dirty="0">
                <a:solidFill>
                  <a:srgbClr val="FF0000"/>
                </a:solidFill>
                <a:ea typeface="宋体" pitchFamily="2" charset="-122"/>
              </a:rPr>
              <a:t>:</a:t>
            </a:r>
          </a:p>
          <a:p>
            <a:pPr marL="0" indent="0"/>
            <a:r>
              <a:rPr lang="zh-CN" altLang="en-US" sz="2000" b="1" dirty="0">
                <a:ea typeface="宋体" pitchFamily="2" charset="-122"/>
              </a:rPr>
              <a:t>检测并纠正单一比特错误</a:t>
            </a:r>
            <a:endParaRPr lang="zh-CN" altLang="en-US" sz="2000" dirty="0">
              <a:ea typeface="宋体" pitchFamily="2" charset="-122"/>
            </a:endParaRPr>
          </a:p>
        </p:txBody>
      </p:sp>
      <p:pic>
        <p:nvPicPr>
          <p:cNvPr id="69640" name="Picture 8" descr="522 Single Bit Pa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663" y="2292350"/>
            <a:ext cx="3524250" cy="1317625"/>
          </a:xfrm>
          <a:prstGeom prst="rect">
            <a:avLst/>
          </a:prstGeom>
          <a:noFill/>
        </p:spPr>
      </p:pic>
      <p:pic>
        <p:nvPicPr>
          <p:cNvPr id="69641" name="Picture 9" descr="523 Double Bit Par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0663" y="2220913"/>
            <a:ext cx="4365625" cy="4427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Internet</a:t>
            </a:r>
            <a:r>
              <a:rPr lang="zh-CN" altLang="en-US" dirty="0"/>
              <a:t>校验和（</a:t>
            </a:r>
            <a:r>
              <a:rPr lang="en-US" altLang="zh-CN" dirty="0"/>
              <a:t>Checksum</a:t>
            </a:r>
            <a:r>
              <a:rPr lang="zh-CN" altLang="en-US" dirty="0"/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1574800"/>
            <a:ext cx="3223639" cy="43422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发送端:</a:t>
            </a:r>
          </a:p>
          <a:p>
            <a:pPr algn="l"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将“数据”(校验内容)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划分为16位的二进制</a:t>
            </a:r>
          </a:p>
          <a:p>
            <a:pPr algn="l"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“整数”序列</a:t>
            </a:r>
          </a:p>
          <a:p>
            <a:pPr algn="l"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求和(sum)：补码求和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(最高位进位的“1”，</a:t>
            </a:r>
          </a:p>
          <a:p>
            <a:pPr algn="l"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返回最低位继续加）</a:t>
            </a:r>
          </a:p>
          <a:p>
            <a:pPr algn="l"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校验和(Checksum)：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sum的反码</a:t>
            </a:r>
          </a:p>
          <a:p>
            <a:pPr algn="l"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放入分组(UDP、TCP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、IP)的校验和字段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00600" y="1498600"/>
            <a:ext cx="37592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900"/>
              </a:lnSpc>
              <a:tabLst>
                <a:tab pos="457200" algn="l"/>
                <a:tab pos="7493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接收端:</a:t>
            </a:r>
          </a:p>
          <a:p>
            <a:pPr algn="l">
              <a:lnSpc>
                <a:spcPts val="3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与发送端相同算法计算</a:t>
            </a:r>
          </a:p>
          <a:p>
            <a:pPr algn="l">
              <a:lnSpc>
                <a:spcPts val="3400"/>
              </a:lnSpc>
              <a:tabLst>
                <a:tab pos="457200" algn="l"/>
                <a:tab pos="7493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计算得到的"checksum"：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为16位全0（或sum为16位</a:t>
            </a:r>
          </a:p>
          <a:p>
            <a:pPr algn="l">
              <a:lnSpc>
                <a:spcPts val="23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全1）：无错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否则：有错</a:t>
            </a:r>
          </a:p>
        </p:txBody>
      </p:sp>
    </p:spTree>
    <p:extLst>
      <p:ext uri="{BB962C8B-B14F-4D97-AF65-F5344CB8AC3E}">
        <p14:creationId xmlns:p14="http://schemas.microsoft.com/office/powerpoint/2010/main" val="26601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循环冗余校验码（</a:t>
            </a:r>
            <a:r>
              <a:rPr lang="en-US" altLang="zh-CN" dirty="0"/>
              <a:t>CRC</a:t>
            </a:r>
            <a:r>
              <a:rPr lang="zh-CN" altLang="en-US" dirty="0"/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5254" y="313592"/>
            <a:ext cx="76581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800"/>
              </a:lnSpc>
              <a:tabLst>
                <a:tab pos="457200" algn="l"/>
                <a:tab pos="13335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2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检错能力更强大的差错编码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将数据比特，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，视为一个二进制数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选择一个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r+1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位的比特模式 (生成比特模式)，</a:t>
            </a:r>
            <a:r>
              <a:rPr lang="en-US" altLang="zh-CN" sz="24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目标：选择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位的CRC比特，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，满足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&lt;D,R&gt;刚好可以被G整除(模2)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接收端检错：利用G除&lt;D,R&gt;，余式全0，无错；否则，有错！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可以检测所有突发长度小于r+1位差错。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广泛应用于实际网络 (以太网，802.11 WiFi，ATM)</a:t>
            </a:r>
          </a:p>
        </p:txBody>
      </p:sp>
      <p:pic>
        <p:nvPicPr>
          <p:cNvPr id="6" name="Picture 4" descr="524 CRC co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404" y="4535487"/>
            <a:ext cx="7607300" cy="1900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783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CRC </a:t>
            </a:r>
            <a:r>
              <a:rPr lang="zh-CN" altLang="en-US" dirty="0">
                <a:ea typeface="宋体" pitchFamily="2" charset="-122"/>
              </a:rPr>
              <a:t>举例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754" y="1148862"/>
            <a:ext cx="5008440" cy="45386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期望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:</a:t>
            </a:r>
            <a:endParaRPr lang="en-US" altLang="zh-CN" sz="2800" dirty="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D</a:t>
            </a:r>
            <a:r>
              <a:rPr lang="en-US" altLang="zh-CN" sz="2400" baseline="26000" dirty="0"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en-US" altLang="zh-CN" sz="2400" baseline="30000" dirty="0">
                <a:ea typeface="宋体" pitchFamily="2" charset="-122"/>
              </a:rPr>
              <a:t>r</a:t>
            </a:r>
            <a:r>
              <a:rPr lang="en-US" altLang="zh-CN" sz="2400" dirty="0">
                <a:ea typeface="宋体" pitchFamily="2" charset="-122"/>
              </a:rPr>
              <a:t> XOR R = </a:t>
            </a:r>
            <a:r>
              <a:rPr lang="en-US" altLang="zh-CN" sz="2400" dirty="0" err="1">
                <a:ea typeface="宋体" pitchFamily="2" charset="-122"/>
              </a:rPr>
              <a:t>nG</a:t>
            </a:r>
            <a:endParaRPr lang="en-US" altLang="zh-CN" sz="2400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i="1" dirty="0">
                <a:solidFill>
                  <a:schemeClr val="accent2"/>
                </a:solidFill>
                <a:ea typeface="宋体" pitchFamily="2" charset="-122"/>
              </a:rPr>
              <a:t>相当于</a:t>
            </a:r>
            <a:r>
              <a:rPr lang="en-US" altLang="zh-CN" i="1" dirty="0">
                <a:solidFill>
                  <a:schemeClr val="accent2"/>
                </a:solidFill>
                <a:ea typeface="宋体" pitchFamily="2" charset="-122"/>
              </a:rPr>
              <a:t>:</a:t>
            </a:r>
            <a:endParaRPr lang="en-US" altLang="zh-CN" sz="2800" dirty="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D</a:t>
            </a:r>
            <a:r>
              <a:rPr lang="en-US" altLang="zh-CN" sz="2400" baseline="26000" dirty="0"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en-US" altLang="zh-CN" sz="2400" baseline="30000" dirty="0">
                <a:ea typeface="宋体" pitchFamily="2" charset="-122"/>
              </a:rPr>
              <a:t>r</a:t>
            </a:r>
            <a:r>
              <a:rPr lang="en-US" altLang="zh-CN" sz="2400" dirty="0">
                <a:ea typeface="宋体" pitchFamily="2" charset="-122"/>
              </a:rPr>
              <a:t> = </a:t>
            </a:r>
            <a:r>
              <a:rPr lang="en-US" altLang="zh-CN" sz="2400" dirty="0" err="1">
                <a:ea typeface="宋体" pitchFamily="2" charset="-122"/>
              </a:rPr>
              <a:t>nG</a:t>
            </a:r>
            <a:r>
              <a:rPr lang="en-US" altLang="zh-CN" sz="2400" dirty="0">
                <a:ea typeface="宋体" pitchFamily="2" charset="-122"/>
              </a:rPr>
              <a:t> XOR R </a:t>
            </a:r>
          </a:p>
          <a:p>
            <a:pPr>
              <a:buFontTx/>
              <a:buNone/>
            </a:pPr>
            <a:r>
              <a:rPr lang="zh-CN" altLang="en-US" i="1" dirty="0">
                <a:solidFill>
                  <a:schemeClr val="accent2"/>
                </a:solidFill>
                <a:ea typeface="宋体" pitchFamily="2" charset="-122"/>
              </a:rPr>
              <a:t>相当于</a:t>
            </a:r>
            <a:r>
              <a:rPr lang="en-US" altLang="zh-CN" i="1" dirty="0">
                <a:solidFill>
                  <a:schemeClr val="accent2"/>
                </a:solidFill>
                <a:ea typeface="宋体" pitchFamily="2" charset="-122"/>
              </a:rPr>
              <a:t>:</a:t>
            </a:r>
            <a:r>
              <a:rPr lang="en-US" altLang="zh-CN" dirty="0">
                <a:ea typeface="宋体" pitchFamily="2" charset="-122"/>
              </a:rPr>
              <a:t>  </a:t>
            </a:r>
          </a:p>
          <a:p>
            <a:pPr>
              <a:buFontTx/>
              <a:buNone/>
            </a:pPr>
            <a:r>
              <a:rPr lang="en-US" altLang="zh-CN" dirty="0">
                <a:ea typeface="宋体" pitchFamily="2" charset="-122"/>
              </a:rPr>
              <a:t>    </a:t>
            </a:r>
            <a:r>
              <a:rPr lang="zh-CN" altLang="en-US" dirty="0">
                <a:ea typeface="宋体" pitchFamily="2" charset="-122"/>
              </a:rPr>
              <a:t>如果利用</a:t>
            </a:r>
            <a:r>
              <a:rPr lang="en-US" altLang="zh-CN" dirty="0">
                <a:ea typeface="宋体" pitchFamily="2" charset="-122"/>
              </a:rPr>
              <a:t>G</a:t>
            </a:r>
            <a:r>
              <a:rPr lang="zh-CN" altLang="en-US" dirty="0">
                <a:ea typeface="宋体" pitchFamily="2" charset="-122"/>
              </a:rPr>
              <a:t>去除</a:t>
            </a:r>
            <a:r>
              <a:rPr lang="en-US" altLang="zh-CN" dirty="0">
                <a:ea typeface="宋体" pitchFamily="2" charset="-122"/>
              </a:rPr>
              <a:t> D</a:t>
            </a:r>
            <a:r>
              <a:rPr lang="en-US" altLang="zh-CN" baseline="26000" dirty="0">
                <a:ea typeface="宋体" pitchFamily="2" charset="-122"/>
              </a:rPr>
              <a:t>.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en-US" altLang="zh-CN" baseline="30000" dirty="0"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 , </a:t>
            </a:r>
            <a:r>
              <a:rPr lang="zh-CN" altLang="en-US" dirty="0">
                <a:ea typeface="宋体" pitchFamily="2" charset="-122"/>
              </a:rPr>
              <a:t>则余式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dirty="0">
                <a:ea typeface="宋体" pitchFamily="2" charset="-122"/>
              </a:rPr>
              <a:t>即为</a:t>
            </a:r>
            <a:r>
              <a:rPr lang="en-US" altLang="zh-CN" dirty="0">
                <a:ea typeface="宋体" pitchFamily="2" charset="-122"/>
              </a:rPr>
              <a:t>R</a:t>
            </a:r>
            <a:r>
              <a:rPr lang="zh-CN" altLang="en-US" dirty="0">
                <a:ea typeface="宋体" pitchFamily="2" charset="-122"/>
              </a:rPr>
              <a:t>：</a:t>
            </a: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       R = remainder[ (D</a:t>
            </a:r>
            <a:r>
              <a:rPr lang="en-US" altLang="zh-CN" baseline="26000" dirty="0">
                <a:ea typeface="宋体" pitchFamily="2" charset="-122"/>
              </a:rPr>
              <a:t>.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en-US" altLang="zh-CN" baseline="30000" dirty="0"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) /G]</a:t>
            </a:r>
          </a:p>
          <a:p>
            <a:pPr>
              <a:buFontTx/>
              <a:buNone/>
            </a:pPr>
            <a:endParaRPr lang="en-US" altLang="zh-CN" sz="2800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  <p:pic>
        <p:nvPicPr>
          <p:cNvPr id="72708" name="Picture 4" descr="525 CRC Ex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3504" y="1143000"/>
            <a:ext cx="4078288" cy="4916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9292"/>
            <a:ext cx="9144000" cy="1143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基本数据链路层协议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1670050"/>
            <a:ext cx="8180387" cy="488315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一个乌托邦式的单工协议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无错信道上的单工停</a:t>
            </a:r>
            <a:r>
              <a:rPr lang="en-US" altLang="zh-CN" sz="3200" dirty="0">
                <a:ea typeface="宋体" pitchFamily="2" charset="-122"/>
              </a:rPr>
              <a:t>-</a:t>
            </a:r>
            <a:r>
              <a:rPr lang="zh-CN" altLang="en-US" sz="3200" dirty="0">
                <a:ea typeface="宋体" pitchFamily="2" charset="-122"/>
              </a:rPr>
              <a:t>等式协议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有错信道上的单工停</a:t>
            </a:r>
            <a:r>
              <a:rPr lang="en-US" altLang="zh-CN" sz="3200" dirty="0">
                <a:ea typeface="宋体" pitchFamily="2" charset="-122"/>
              </a:rPr>
              <a:t>-</a:t>
            </a:r>
            <a:r>
              <a:rPr lang="zh-CN" altLang="en-US" sz="3200" dirty="0">
                <a:ea typeface="宋体" pitchFamily="2" charset="-122"/>
              </a:rPr>
              <a:t>等式协议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2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协议定义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8436" name="Picture 4" descr="3-9"/>
          <p:cNvPicPr>
            <a:picLocks noChangeAspect="1" noChangeArrowheads="1"/>
          </p:cNvPicPr>
          <p:nvPr/>
        </p:nvPicPr>
        <p:blipFill>
          <a:blip r:embed="rId2"/>
          <a:srcRect l="23235" b="69023"/>
          <a:stretch>
            <a:fillRect/>
          </a:stretch>
        </p:blipFill>
        <p:spPr bwMode="auto">
          <a:xfrm>
            <a:off x="582613" y="1714500"/>
            <a:ext cx="8172450" cy="3027363"/>
          </a:xfrm>
          <a:prstGeom prst="rect">
            <a:avLst/>
          </a:prstGeom>
          <a:noFill/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602413" y="4470400"/>
            <a:ext cx="1928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974725" y="5643563"/>
            <a:ext cx="6918325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协议需要遵守的某些定义。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这些定义放置在</a:t>
            </a:r>
            <a:r>
              <a:rPr lang="en-US" altLang="zh-CN" sz="2400" dirty="0" err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protocol.h</a:t>
            </a: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文件中。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956675" cy="2133600"/>
          </a:xfrm>
        </p:spPr>
        <p:txBody>
          <a:bodyPr/>
          <a:lstStyle/>
          <a:p>
            <a:pPr algn="l"/>
            <a:r>
              <a:rPr lang="zh-CN" altLang="en-US" dirty="0">
                <a:ea typeface="宋体" pitchFamily="2" charset="-122"/>
              </a:rPr>
              <a:t>协议定义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(</a:t>
            </a:r>
            <a:r>
              <a:rPr lang="en-US" altLang="zh-CN" dirty="0" err="1">
                <a:ea typeface="宋体" pitchFamily="2" charset="-122"/>
              </a:rPr>
              <a:t>ctd</a:t>
            </a:r>
            <a:r>
              <a:rPr lang="en-US" altLang="zh-CN" dirty="0">
                <a:ea typeface="宋体" pitchFamily="2" charset="-122"/>
              </a:rPr>
              <a:t>.)</a:t>
            </a:r>
          </a:p>
        </p:txBody>
      </p:sp>
      <p:pic>
        <p:nvPicPr>
          <p:cNvPr id="19460" name="Picture 4" descr="3-9"/>
          <p:cNvPicPr>
            <a:picLocks noChangeAspect="1" noChangeArrowheads="1"/>
          </p:cNvPicPr>
          <p:nvPr/>
        </p:nvPicPr>
        <p:blipFill>
          <a:blip r:embed="rId2"/>
          <a:srcRect l="23235" t="30003" b="-2478"/>
          <a:stretch>
            <a:fillRect/>
          </a:stretch>
        </p:blipFill>
        <p:spPr bwMode="auto">
          <a:xfrm>
            <a:off x="2943225" y="0"/>
            <a:ext cx="6538913" cy="6858000"/>
          </a:xfrm>
          <a:prstGeom prst="rect">
            <a:avLst/>
          </a:prstGeom>
          <a:noFill/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0" y="4392613"/>
            <a:ext cx="3006725" cy="21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协议需要遵守的某些定义。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这些定义放置在</a:t>
            </a:r>
            <a:r>
              <a:rPr lang="en-US" altLang="zh-CN" sz="2400" dirty="0" err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protocol.h</a:t>
            </a: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文件中。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140075" cy="2482850"/>
          </a:xfrm>
        </p:spPr>
        <p:txBody>
          <a:bodyPr/>
          <a:lstStyle/>
          <a:p>
            <a:pPr algn="l"/>
            <a:r>
              <a:rPr lang="zh-CN" altLang="en-US" dirty="0">
                <a:ea typeface="宋体" pitchFamily="2" charset="-122"/>
              </a:rPr>
              <a:t>一个乌托邦式的单工协议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0484" name="Picture 4" descr="3-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0075" y="122238"/>
            <a:ext cx="5915025" cy="6659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23" y="-46892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7645400" y="2171700"/>
            <a:ext cx="977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global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D118AA-1A35-4CCE-BB87-F4629E338C71}"/>
              </a:ext>
            </a:extLst>
          </p:cNvPr>
          <p:cNvSpPr txBox="1"/>
          <p:nvPr/>
        </p:nvSpPr>
        <p:spPr>
          <a:xfrm>
            <a:off x="-11723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4D709F-7C85-4490-AD7F-2163BCDDBA4E}"/>
              </a:ext>
            </a:extLst>
          </p:cNvPr>
          <p:cNvSpPr txBox="1"/>
          <p:nvPr/>
        </p:nvSpPr>
        <p:spPr>
          <a:xfrm>
            <a:off x="-11723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82600" y="2336800"/>
            <a:ext cx="4343400" cy="389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连接相邻结点的通信信道：链路</a:t>
            </a:r>
          </a:p>
          <a:p>
            <a:pPr algn="l"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links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29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有线链路(wired links)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无线链路(wireless links)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局域网(LANs)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链路层(第2层)数据分组：帧</a:t>
            </a:r>
          </a:p>
          <a:p>
            <a:pPr>
              <a:lnSpc>
                <a:spcPts val="24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)，封装网络层数据报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数据链路层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负责通过一条链路从一个节</a:t>
            </a:r>
          </a:p>
          <a:p>
            <a:pPr>
              <a:lnSpc>
                <a:spcPts val="20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点向另一个物理链路直接相连的相邻结</a:t>
            </a:r>
          </a:p>
          <a:p>
            <a:pPr>
              <a:lnSpc>
                <a:spcPts val="19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点传送数据报。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1796" y="330810"/>
            <a:ext cx="4590167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05200" algn="l"/>
              </a:tabLst>
            </a:pPr>
            <a:r>
              <a:rPr lang="en-US" altLang="zh-CN" dirty="0"/>
              <a:t>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概述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5052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术语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2800"/>
              </a:lnSpc>
              <a:tabLst>
                <a:tab pos="35052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主机和路由器：结点(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nodes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505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668588" cy="29337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一个无错信道上的单工停</a:t>
            </a:r>
            <a:r>
              <a:rPr lang="en-US" altLang="zh-CN" dirty="0">
                <a:ea typeface="宋体" pitchFamily="2" charset="-122"/>
              </a:rPr>
              <a:t>-</a:t>
            </a:r>
            <a:r>
              <a:rPr lang="zh-CN" altLang="en-US" dirty="0">
                <a:ea typeface="宋体" pitchFamily="2" charset="-122"/>
              </a:rPr>
              <a:t>等式协议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1508" name="Picture 4" descr="3-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5113" y="177800"/>
            <a:ext cx="6249987" cy="6562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一个有错信道上的单工停</a:t>
            </a:r>
            <a:r>
              <a:rPr lang="en-US" altLang="zh-CN" sz="4000" dirty="0">
                <a:ea typeface="宋体" pitchFamily="2" charset="-122"/>
              </a:rPr>
              <a:t>-</a:t>
            </a:r>
            <a:r>
              <a:rPr lang="zh-CN" altLang="en-US" sz="4000" dirty="0">
                <a:ea typeface="宋体" pitchFamily="2" charset="-122"/>
              </a:rPr>
              <a:t>等式协议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22532" name="Picture 4" descr="3-12"/>
          <p:cNvPicPr>
            <a:picLocks noChangeAspect="1" noChangeArrowheads="1"/>
          </p:cNvPicPr>
          <p:nvPr/>
        </p:nvPicPr>
        <p:blipFill>
          <a:blip r:embed="rId2"/>
          <a:srcRect b="39915"/>
          <a:stretch>
            <a:fillRect/>
          </a:stretch>
        </p:blipFill>
        <p:spPr bwMode="auto">
          <a:xfrm>
            <a:off x="2824163" y="1249363"/>
            <a:ext cx="6319837" cy="5608637"/>
          </a:xfrm>
          <a:prstGeom prst="rect">
            <a:avLst/>
          </a:prstGeom>
          <a:noFill/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0" y="4695825"/>
            <a:ext cx="28305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带有重传机制的肯定确认协议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0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一个有错信道上的单工停</a:t>
            </a:r>
            <a:r>
              <a:rPr lang="en-US" altLang="zh-CN" sz="3600" dirty="0">
                <a:ea typeface="宋体" pitchFamily="2" charset="-122"/>
              </a:rPr>
              <a:t>-</a:t>
            </a:r>
            <a:r>
              <a:rPr lang="zh-CN" altLang="en-US" sz="3600" dirty="0">
                <a:ea typeface="宋体" pitchFamily="2" charset="-122"/>
              </a:rPr>
              <a:t>等式协议</a:t>
            </a:r>
            <a:r>
              <a:rPr lang="en-US" altLang="zh-CN" sz="3600" dirty="0">
                <a:ea typeface="宋体" pitchFamily="2" charset="-122"/>
              </a:rPr>
              <a:t>(</a:t>
            </a:r>
            <a:r>
              <a:rPr lang="en-US" altLang="zh-CN" sz="3600" dirty="0" err="1">
                <a:ea typeface="宋体" pitchFamily="2" charset="-122"/>
              </a:rPr>
              <a:t>ctd</a:t>
            </a:r>
            <a:r>
              <a:rPr lang="en-US" altLang="zh-CN" sz="3600" dirty="0">
                <a:ea typeface="宋体" pitchFamily="2" charset="-122"/>
              </a:rPr>
              <a:t>.)</a:t>
            </a:r>
          </a:p>
        </p:txBody>
      </p:sp>
      <p:pic>
        <p:nvPicPr>
          <p:cNvPr id="23556" name="Picture 4" descr="3-12"/>
          <p:cNvPicPr>
            <a:picLocks noChangeAspect="1" noChangeArrowheads="1"/>
          </p:cNvPicPr>
          <p:nvPr/>
        </p:nvPicPr>
        <p:blipFill>
          <a:blip r:embed="rId2"/>
          <a:srcRect t="59753" b="-966"/>
          <a:stretch>
            <a:fillRect/>
          </a:stretch>
        </p:blipFill>
        <p:spPr bwMode="auto">
          <a:xfrm>
            <a:off x="1636713" y="1346200"/>
            <a:ext cx="7343775" cy="4470400"/>
          </a:xfrm>
          <a:prstGeom prst="rect">
            <a:avLst/>
          </a:prstGeom>
          <a:noFill/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53709" y="6019800"/>
            <a:ext cx="7904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带有重传机制的肯定确认协议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可靠数据传输原理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639065"/>
            <a:ext cx="6705600" cy="298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317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可靠数据传输原理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662511"/>
            <a:ext cx="6705600" cy="298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9595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可靠数据传输原理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744573"/>
            <a:ext cx="670560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71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可靠数据传输协议基本结构：接口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80662"/>
            <a:ext cx="7493000" cy="4000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1019913" y="1862996"/>
            <a:ext cx="3172343" cy="37523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sz="1584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rdt_send():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被上次应用调用，将</a:t>
            </a:r>
          </a:p>
          <a:p>
            <a:pPr algn="l">
              <a:lnSpc>
                <a:spcPts val="21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/>
              <a:t>			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数据交给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rdt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以发送给对方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/>
              <a:t>				</a:t>
            </a:r>
            <a:r>
              <a:rPr lang="en-US" altLang="zh-CN" sz="21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</a:t>
            </a:r>
            <a:endParaRPr lang="en-US" altLang="zh-CN" sz="21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7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584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udt_send():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</a:t>
            </a:r>
            <a:r>
              <a:rPr lang="en-US" altLang="zh-CN" sz="158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调用，在不</a:t>
            </a:r>
          </a:p>
          <a:p>
            <a:pPr algn="l">
              <a:lnSpc>
                <a:spcPts val="18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/>
              <a:t>		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可靠信道上向接收方传输数据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058513" y="1723296"/>
            <a:ext cx="3305392" cy="38933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/>
              <a:t>	</a:t>
            </a:r>
            <a:r>
              <a:rPr lang="en-US" altLang="zh-CN" sz="1584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deliver_data():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rdt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调</a:t>
            </a:r>
          </a:p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/>
              <a:t>		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用，向上层应用交付数据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sz="1584" dirty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rdt_rcv():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当数据包到达接收方信</a:t>
            </a:r>
          </a:p>
          <a:p>
            <a:pPr algn="l">
              <a:lnSpc>
                <a:spcPts val="19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/>
              <a:t>			</a:t>
            </a:r>
            <a:r>
              <a:rPr lang="en-US" altLang="zh-CN" sz="158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道时被调用</a:t>
            </a:r>
          </a:p>
        </p:txBody>
      </p:sp>
    </p:spTree>
    <p:extLst>
      <p:ext uri="{BB962C8B-B14F-4D97-AF65-F5344CB8AC3E}">
        <p14:creationId xmlns:p14="http://schemas.microsoft.com/office/powerpoint/2010/main" val="3185267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可靠数据传输协议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3571" y="4437186"/>
            <a:ext cx="4927600" cy="13462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1584571" y="4551486"/>
            <a:ext cx="200054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/>
              <a:t>	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state: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when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this</a:t>
            </a:r>
          </a:p>
          <a:p>
            <a:pPr algn="l">
              <a:lnSpc>
                <a:spcPts val="18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/>
              <a:t>		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“state”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18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uniquely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determined</a:t>
            </a:r>
          </a:p>
          <a:p>
            <a:pPr algn="l">
              <a:lnSpc>
                <a:spcPts val="19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/>
              <a:t>			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event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807071" y="4665786"/>
            <a:ext cx="570669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752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21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752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72671" y="4754686"/>
            <a:ext cx="570669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752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21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752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8631" y="1460500"/>
            <a:ext cx="7631897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渐进地设计可靠数据传输协议的发送方和接收方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只考虑单向数据传输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但控制信息双向流动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利用状态机(Finite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Machine,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FSM)刻画传输协议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/>
              <a:t>				</a:t>
            </a:r>
            <a:r>
              <a:rPr lang="en-US" altLang="zh-CN" sz="1584" b="1" u="sng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event causing state transition</a:t>
            </a:r>
          </a:p>
          <a:p>
            <a:pPr algn="l">
              <a:lnSpc>
                <a:spcPts val="20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/>
              <a:t>			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actions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taken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state</a:t>
            </a:r>
            <a:r>
              <a:rPr lang="en-US" altLang="zh-CN" sz="158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transition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65971" y="4907086"/>
            <a:ext cx="682879" cy="507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event</a:t>
            </a:r>
          </a:p>
          <a:p>
            <a:pPr algn="l"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584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47901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1.0</a:t>
            </a:r>
            <a:r>
              <a:rPr lang="zh-CN" altLang="en-US" dirty="0"/>
              <a:t>：可靠信道上的可靠数据传输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4152900"/>
            <a:ext cx="1422400" cy="939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140200"/>
            <a:ext cx="1422400" cy="9398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1047404" y="892697"/>
            <a:ext cx="7442743" cy="25596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	</a:t>
            </a:r>
            <a:r>
              <a:rPr lang="en-US" altLang="zh-CN" sz="315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31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5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1.0:</a:t>
            </a:r>
            <a:r>
              <a:rPr lang="en-US" altLang="zh-CN" sz="31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55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可靠信道上的可靠数据传输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93700" algn="l"/>
                <a:tab pos="10922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底层信道完全可靠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不会发生错误(bit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error)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10922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不会丢弃分组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10922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发送方和接收方的FSM独立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14500" y="4356100"/>
            <a:ext cx="7913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/>
              <a:t>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/>
              <a:t>	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06700" y="4343400"/>
            <a:ext cx="2244204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50800" algn="l"/>
              </a:tabLst>
            </a:pPr>
            <a:r>
              <a:rPr lang="en-US" altLang="zh-CN" sz="1600" b="1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22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/>
              <a:t>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make_pkt(data)</a:t>
            </a:r>
          </a:p>
          <a:p>
            <a:pPr algn="l">
              <a:lnSpc>
                <a:spcPts val="16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/>
              <a:t>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udt_send(packet)</a:t>
            </a:r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27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/>
              <a:t>		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86400" y="4356100"/>
            <a:ext cx="7913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/>
              <a:t>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/>
              <a:t>	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350000" y="4356100"/>
            <a:ext cx="2058256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/>
              <a:t>	</a:t>
            </a:r>
            <a:r>
              <a:rPr lang="en-US" altLang="zh-CN" sz="1600" b="1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rdt_rcv(packet)</a:t>
            </a:r>
          </a:p>
          <a:p>
            <a:pPr algn="l">
              <a:lnSpc>
                <a:spcPts val="22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/>
              <a:t>	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(packet,data)</a:t>
            </a:r>
          </a:p>
          <a:p>
            <a:pPr algn="l">
              <a:lnSpc>
                <a:spcPts val="16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/>
              <a:t>		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3000"/>
              </a:lnSpc>
              <a:tabLst>
                <a:tab pos="203200" algn="l"/>
                <a:tab pos="228600" algn="l"/>
              </a:tabLst>
            </a:pP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98893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2.0</a:t>
            </a:r>
            <a:r>
              <a:rPr lang="zh-CN" altLang="en-US" dirty="0"/>
              <a:t>：产生位错误的信道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00" y="1010138"/>
            <a:ext cx="1206500" cy="11303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386861" y="1330570"/>
            <a:ext cx="8547148" cy="4124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底层信道可能翻转分组中的位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(bit)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校验和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检测位错误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如何从错误中恢复？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确认机制</a:t>
            </a:r>
            <a:r>
              <a:rPr lang="en-US" altLang="zh-CN" sz="1752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(Acknowledgements,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ACK)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接收方显式地告知发送方分组已正确接收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接收方显式地告知发送方分组有错误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后，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</a:t>
            </a:r>
          </a:p>
          <a:p>
            <a:pPr algn="l">
              <a:lnSpc>
                <a:spcPts val="3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基于这种重传机制的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协议称为</a:t>
            </a:r>
            <a:r>
              <a:rPr lang="en-US" altLang="zh-CN" sz="21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ARQ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(Automatic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Repeat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reQuest)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2.0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中引入的新机制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差错检测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接收方反馈控制消息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</a:p>
        </p:txBody>
      </p:sp>
    </p:spTree>
    <p:extLst>
      <p:ext uri="{BB962C8B-B14F-4D97-AF65-F5344CB8AC3E}">
        <p14:creationId xmlns:p14="http://schemas.microsoft.com/office/powerpoint/2010/main" val="368309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571500" y="393700"/>
            <a:ext cx="7937500" cy="585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链路层服务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组帧(framing)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封装数据报构成数据帧，加首部和尾部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帧同步</a:t>
            </a: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链路接入(link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如果是共享介质，需要解决信道接入(channel access)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帧首部中的“MAC”地址，用于标识帧的源和目的</a:t>
            </a: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不同于IP地址！</a:t>
            </a: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相邻结点间可靠交付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在低误码率的有线链路上很少采用 (如光纤，某些双绞</a:t>
            </a: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线等)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无线链路：误码率高，需要可靠交付</a:t>
            </a:r>
          </a:p>
        </p:txBody>
      </p:sp>
    </p:spTree>
    <p:extLst>
      <p:ext uri="{BB962C8B-B14F-4D97-AF65-F5344CB8AC3E}">
        <p14:creationId xmlns:p14="http://schemas.microsoft.com/office/powerpoint/2010/main" val="47060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2.0</a:t>
            </a:r>
            <a:r>
              <a:rPr lang="zh-CN" altLang="en-US" dirty="0"/>
              <a:t>：</a:t>
            </a:r>
            <a:r>
              <a:rPr lang="en-US" altLang="zh-CN" dirty="0"/>
              <a:t>FSM</a:t>
            </a:r>
            <a:r>
              <a:rPr lang="zh-CN" altLang="en-US" dirty="0"/>
              <a:t>规约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208" y="2097457"/>
            <a:ext cx="2882900" cy="116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8008" y="3176957"/>
            <a:ext cx="1270000" cy="13843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1299308" y="2427657"/>
            <a:ext cx="75020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01600" algn="l"/>
              </a:tabLst>
            </a:pPr>
            <a:r>
              <a:rPr lang="en-US" altLang="zh-CN" sz="20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016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01600" algn="l"/>
              </a:tabLst>
            </a:pPr>
            <a:r>
              <a:rPr lang="en-US" altLang="zh-CN" sz="20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53308" y="1729157"/>
            <a:ext cx="407162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2225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snkpkt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make_pkt(data,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checksum)</a:t>
            </a:r>
          </a:p>
          <a:p>
            <a:pPr algn="l">
              <a:lnSpc>
                <a:spcPts val="1600"/>
              </a:lnSpc>
              <a:tabLst>
                <a:tab pos="22225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  <a:endParaRPr lang="en-US" altLang="zh-CN" sz="20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300"/>
              </a:lnSpc>
              <a:tabLst>
                <a:tab pos="22225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88508" y="2326057"/>
            <a:ext cx="1603003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isNAK(rcvpkt)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900"/>
              </a:lnSpc>
              <a:tabLst>
                <a:tab pos="1397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30108" y="2491157"/>
            <a:ext cx="1827423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corrupt(rcvpkt)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udt_send(NAK)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72508" y="2440357"/>
            <a:ext cx="67608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20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88808" y="3672257"/>
            <a:ext cx="1859483" cy="20595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/>
              <a:t>		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/>
              <a:t>	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/>
              <a:t>			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4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/>
              <a:t>	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notcorrupt(rcvpkt)</a:t>
            </a:r>
          </a:p>
          <a:p>
            <a:pPr algn="l">
              <a:lnSpc>
                <a:spcPts val="20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extract(rcvpkt,data)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udt_send(ACK)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34908" y="1703757"/>
            <a:ext cx="119423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553308" y="1047271"/>
            <a:ext cx="133369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2200"/>
              </a:lnSpc>
              <a:tabLst>
                <a:tab pos="16510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26308" y="3532557"/>
            <a:ext cx="3449662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77800" algn="l"/>
                <a:tab pos="5334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isACK(rcvpkt)</a:t>
            </a:r>
          </a:p>
          <a:p>
            <a:pPr algn="l">
              <a:lnSpc>
                <a:spcPts val="3200"/>
              </a:lnSpc>
              <a:tabLst>
                <a:tab pos="177800" algn="l"/>
                <a:tab pos="533400" algn="l"/>
              </a:tabLst>
            </a:pPr>
            <a:r>
              <a:rPr lang="en-US" altLang="zh-CN" sz="2400" dirty="0"/>
              <a:t>		</a:t>
            </a:r>
            <a:r>
              <a:rPr lang="en-US" altLang="zh-CN" sz="3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^</a:t>
            </a:r>
          </a:p>
          <a:p>
            <a:pPr algn="l">
              <a:lnSpc>
                <a:spcPts val="2300"/>
              </a:lnSpc>
              <a:tabLst>
                <a:tab pos="177800" algn="l"/>
                <a:tab pos="533400" algn="l"/>
              </a:tabLst>
            </a:pPr>
            <a:r>
              <a:rPr lang="en-US" altLang="zh-CN" sz="28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3200"/>
              </a:lnSpc>
              <a:tabLst>
                <a:tab pos="177800" algn="l"/>
                <a:tab pos="533400" algn="l"/>
              </a:tabLst>
            </a:pPr>
            <a:r>
              <a:rPr lang="en-US" altLang="zh-CN" sz="3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停</a:t>
            </a:r>
            <a:r>
              <a:rPr lang="en-US" altLang="zh-CN" sz="3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等协议</a:t>
            </a:r>
          </a:p>
        </p:txBody>
      </p:sp>
    </p:spTree>
    <p:extLst>
      <p:ext uri="{BB962C8B-B14F-4D97-AF65-F5344CB8AC3E}">
        <p14:creationId xmlns:p14="http://schemas.microsoft.com/office/powerpoint/2010/main" val="79863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2.0</a:t>
            </a:r>
            <a:r>
              <a:rPr lang="zh-CN" altLang="en-US" dirty="0"/>
              <a:t>有什么缺陷？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948" y="1040913"/>
            <a:ext cx="1206500" cy="1117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0373" y="4816231"/>
            <a:ext cx="3086100" cy="11303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216838" y="767862"/>
            <a:ext cx="8199360" cy="34498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消息发生错误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被破坏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(corrupted)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会怎么样？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增加校验和，检错并纠错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发送方收到被破坏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时不知道接收方发生了什么，添加额外的控制消</a:t>
            </a:r>
          </a:p>
          <a:p>
            <a:pPr algn="l">
              <a:lnSpc>
                <a:spcPts val="21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	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息</a:t>
            </a:r>
          </a:p>
          <a:p>
            <a:pPr algn="l">
              <a:lnSpc>
                <a:spcPts val="28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坏掉，发送方重传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不能简单的重传：产生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重复分组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9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如何解决重复分组问题？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64933" y="4322161"/>
            <a:ext cx="5858976" cy="5866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/>
            </a:pP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  <a:r>
              <a:rPr lang="en-US" altLang="zh-CN" sz="1752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(Sequence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number)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发送方给每个分组增加序列号</a:t>
            </a:r>
          </a:p>
          <a:p>
            <a:pPr algn="l">
              <a:lnSpc>
                <a:spcPts val="2700"/>
              </a:lnSpc>
              <a:tabLst/>
            </a:pP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接收方丢弃重复分组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8173" y="4790831"/>
            <a:ext cx="2640146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stop and wait</a:t>
            </a:r>
          </a:p>
          <a:p>
            <a:pPr algn="l">
              <a:lnSpc>
                <a:spcPts val="20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Sender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sends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one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packet,</a:t>
            </a:r>
          </a:p>
          <a:p>
            <a:pPr algn="l">
              <a:lnSpc>
                <a:spcPts val="21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then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waits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for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  <a:p>
            <a:pPr algn="l">
              <a:lnSpc>
                <a:spcPts val="21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610486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2.1 vs. </a:t>
            </a:r>
            <a:r>
              <a:rPr lang="en-US" altLang="zh-CN" dirty="0" err="1"/>
              <a:t>Rdt</a:t>
            </a:r>
            <a:r>
              <a:rPr lang="en-US" altLang="zh-CN" dirty="0"/>
              <a:t> 2.0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219" y="3852989"/>
            <a:ext cx="1981200" cy="18415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70342" y="1358904"/>
            <a:ext cx="4555734" cy="31111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发送方：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为每个分组增加了序列号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两个序列号(0,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1)就够用，为什么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需校验ACK/NAK消息是否发生错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误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状态数量翻倍</a:t>
            </a:r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	</a:t>
            </a:r>
            <a:r>
              <a:rPr lang="en-US" altLang="zh-CN" sz="1752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状态必须“记住”“当前”的分组</a:t>
            </a:r>
          </a:p>
          <a:p>
            <a:pPr algn="l">
              <a:lnSpc>
                <a:spcPts val="19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		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72000" y="1357957"/>
            <a:ext cx="4555734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接收方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需判断分组是否是重复</a:t>
            </a:r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	</a:t>
            </a:r>
            <a:r>
              <a:rPr lang="en-US" altLang="zh-CN" sz="1752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当前所处状态提供了期望收到分组</a:t>
            </a:r>
          </a:p>
          <a:p>
            <a:pPr algn="l">
              <a:lnSpc>
                <a:spcPts val="19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		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的序列号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注意：接收方无法知道ACK/NAK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是否被发送方正确收到</a:t>
            </a:r>
          </a:p>
        </p:txBody>
      </p:sp>
    </p:spTree>
    <p:extLst>
      <p:ext uri="{BB962C8B-B14F-4D97-AF65-F5344CB8AC3E}">
        <p14:creationId xmlns:p14="http://schemas.microsoft.com/office/powerpoint/2010/main" val="2058210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2.2</a:t>
            </a:r>
            <a:r>
              <a:rPr lang="zh-CN" altLang="en-US" dirty="0"/>
              <a:t>：无</a:t>
            </a:r>
            <a:r>
              <a:rPr lang="en-US" altLang="zh-CN" dirty="0"/>
              <a:t>NAK</a:t>
            </a:r>
            <a:r>
              <a:rPr lang="zh-CN" altLang="en-US" dirty="0"/>
              <a:t>消息协议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56677" y="908538"/>
            <a:ext cx="7428316" cy="3845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2095500" algn="l"/>
              </a:tabLst>
            </a:pPr>
            <a:r>
              <a:rPr lang="en-US" altLang="zh-CN" dirty="0"/>
              <a:t>	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我们真的需要两种确认消息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(ACK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NAK)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吗？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5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2.1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功能相同，但是只使用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如何实现？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接收方通过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告知最后一个被正确接收的分组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175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消息中</a:t>
            </a:r>
            <a:r>
              <a:rPr lang="en-US" altLang="zh-CN" sz="1752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显式地加入被确认分组的序列号</a:t>
            </a:r>
          </a:p>
          <a:p>
            <a:pPr algn="l">
              <a:lnSpc>
                <a:spcPts val="32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发送方收到重复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之后，采取与收到</a:t>
            </a:r>
            <a:r>
              <a:rPr lang="en-US" altLang="zh-CN" sz="21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消息相同的动作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重传当前分组</a:t>
            </a:r>
          </a:p>
        </p:txBody>
      </p:sp>
    </p:spTree>
    <p:extLst>
      <p:ext uri="{BB962C8B-B14F-4D97-AF65-F5344CB8AC3E}">
        <p14:creationId xmlns:p14="http://schemas.microsoft.com/office/powerpoint/2010/main" val="3065772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66750" y="749300"/>
            <a:ext cx="78105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0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如果信道既可能发生错误，也可能丢失分组，怎么办？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“校验和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重传”够用吗？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方法：发送方等待“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合理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”时间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如果没收到ACK，重传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如果分组或ACK只是延迟而不是丢了</a:t>
            </a:r>
          </a:p>
          <a:p>
            <a:pPr algn="l">
              <a:lnSpc>
                <a:spcPts val="27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	</a:t>
            </a:r>
            <a:r>
              <a:rPr lang="en-US" altLang="zh-CN" sz="1752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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重传会产生重复，序列号机制能够处理</a:t>
            </a:r>
          </a:p>
          <a:p>
            <a:pPr algn="l">
              <a:lnSpc>
                <a:spcPts val="27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	</a:t>
            </a:r>
            <a:r>
              <a:rPr lang="en-US" altLang="zh-CN" sz="1752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</a:t>
            </a:r>
            <a:r>
              <a:rPr lang="en-US" altLang="zh-CN" sz="175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接收方需在ACK中显式告知所确认的分组</a:t>
            </a:r>
          </a:p>
          <a:p>
            <a:pPr algn="l">
              <a:lnSpc>
                <a:spcPts val="32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2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定时器</a:t>
            </a:r>
          </a:p>
        </p:txBody>
      </p:sp>
    </p:spTree>
    <p:extLst>
      <p:ext uri="{BB962C8B-B14F-4D97-AF65-F5344CB8AC3E}">
        <p14:creationId xmlns:p14="http://schemas.microsoft.com/office/powerpoint/2010/main" val="317320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 </a:t>
            </a:r>
            <a:r>
              <a:rPr lang="zh-CN" altLang="en-US" dirty="0"/>
              <a:t>实例（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314" y="1292469"/>
            <a:ext cx="8806047" cy="461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0062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 </a:t>
            </a:r>
            <a:r>
              <a:rPr lang="zh-CN" altLang="en-US" dirty="0"/>
              <a:t>实例（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361" y="1367692"/>
            <a:ext cx="8742955" cy="4552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409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</a:t>
            </a:r>
            <a:r>
              <a:rPr lang="zh-CN" altLang="en-US" dirty="0"/>
              <a:t>性能分析</a:t>
            </a:r>
          </a:p>
        </p:txBody>
      </p:sp>
      <p:sp>
        <p:nvSpPr>
          <p:cNvPr id="21" name="Freeform 3"/>
          <p:cNvSpPr/>
          <p:nvPr/>
        </p:nvSpPr>
        <p:spPr>
          <a:xfrm>
            <a:off x="6095298" y="2810258"/>
            <a:ext cx="1202435" cy="27432"/>
          </a:xfrm>
          <a:custGeom>
            <a:avLst/>
            <a:gdLst>
              <a:gd name="connsiteX0" fmla="*/ 0 w 1202435"/>
              <a:gd name="connsiteY0" fmla="*/ 13715 h 27432"/>
              <a:gd name="connsiteX1" fmla="*/ 1202435 w 1202435"/>
              <a:gd name="connsiteY1" fmla="*/ 13715 h 27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2435" h="27432">
                <a:moveTo>
                  <a:pt x="0" y="13715"/>
                </a:moveTo>
                <a:lnTo>
                  <a:pt x="1202435" y="13715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736733" y="3987916"/>
            <a:ext cx="452178" cy="40059"/>
          </a:xfrm>
          <a:custGeom>
            <a:avLst/>
            <a:gdLst>
              <a:gd name="connsiteX0" fmla="*/ 10014 w 452178"/>
              <a:gd name="connsiteY0" fmla="*/ 10014 h 40059"/>
              <a:gd name="connsiteX1" fmla="*/ 442163 w 452178"/>
              <a:gd name="connsiteY1" fmla="*/ 10014 h 40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2178" h="40059">
                <a:moveTo>
                  <a:pt x="10014" y="10014"/>
                </a:moveTo>
                <a:lnTo>
                  <a:pt x="442163" y="1001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163794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2977942" y="3987916"/>
            <a:ext cx="1396963" cy="40059"/>
          </a:xfrm>
          <a:custGeom>
            <a:avLst/>
            <a:gdLst>
              <a:gd name="connsiteX0" fmla="*/ 10014 w 1396963"/>
              <a:gd name="connsiteY0" fmla="*/ 10014 h 40059"/>
              <a:gd name="connsiteX1" fmla="*/ 1386948 w 1396963"/>
              <a:gd name="connsiteY1" fmla="*/ 20015 h 40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6963" h="40059">
                <a:moveTo>
                  <a:pt x="10014" y="10014"/>
                </a:moveTo>
                <a:lnTo>
                  <a:pt x="1386948" y="2001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163794"/>
              </a:solidFill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77249" y="1008583"/>
            <a:ext cx="7433125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3.0能够正确工作，但性能很差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29337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示例：1Gbps链路，15ms端到端传播延迟，1KB分组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1063" y="3166669"/>
            <a:ext cx="483626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发送方利用率：发送方发送时间百分比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9087" y="4622803"/>
            <a:ext cx="634949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在1Gbps链路上每30毫秒才发送一个分组</a:t>
            </a:r>
            <a:r>
              <a:rPr lang="en-US" altLang="zh-CN" sz="2100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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33KB/sec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/>
            </a:pP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网络协议限制了物理资源的利用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643187" y="2679703"/>
            <a:ext cx="108202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</a:t>
            </a:r>
            <a:r>
              <a:rPr lang="en-US" altLang="zh-CN" sz="1584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transmit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126287" y="2603503"/>
            <a:ext cx="10852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101600" algn="l"/>
              </a:tabLst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8kb/pkt</a:t>
            </a:r>
          </a:p>
          <a:p>
            <a:pPr algn="l"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10</a:t>
            </a:r>
            <a:r>
              <a:rPr lang="en-US" altLang="zh-CN" sz="1164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9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b/sec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85187" y="2743203"/>
            <a:ext cx="129202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8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963987" y="2590803"/>
            <a:ext cx="2657779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u="sng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 (packet length in bits)</a:t>
            </a:r>
          </a:p>
          <a:p>
            <a:pPr algn="l">
              <a:lnSpc>
                <a:spcPts val="22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(transmission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rate,</a:t>
            </a:r>
            <a:r>
              <a:rPr lang="en-US" altLang="zh-CN" sz="17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bps)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796087" y="2705103"/>
            <a:ext cx="11541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36270" y="3873503"/>
            <a:ext cx="17152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139470" y="4038603"/>
            <a:ext cx="60593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493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749070" y="3924303"/>
            <a:ext cx="1314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79470" y="3771903"/>
            <a:ext cx="63318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101600" algn="l"/>
              </a:tabLst>
            </a:pPr>
            <a:r>
              <a:rPr lang="en-US" altLang="zh-CN" dirty="0">
                <a:solidFill>
                  <a:srgbClr val="163794"/>
                </a:solidFill>
              </a:rPr>
              <a:t>	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493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008</a:t>
            </a:r>
          </a:p>
          <a:p>
            <a:pPr algn="l"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493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619270" y="3911603"/>
            <a:ext cx="112210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49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93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0.00027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>
                <a:solidFill>
                  <a:srgbClr val="163794"/>
                </a:solidFill>
              </a:rPr>
              <a:t>	</a:t>
            </a:r>
            <a:r>
              <a:rPr lang="en-US" altLang="zh-CN" sz="1493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066570" y="3784603"/>
            <a:ext cx="1194238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>
                <a:solidFill>
                  <a:srgbClr val="163794"/>
                </a:solidFill>
              </a:rPr>
              <a:t>	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330200" algn="l"/>
              </a:tabLst>
            </a:pP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438170" y="3937003"/>
            <a:ext cx="1314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80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93346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</a:t>
            </a:r>
            <a:r>
              <a:rPr lang="zh-CN" altLang="en-US" dirty="0"/>
              <a:t>：停等操作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90" y="1601179"/>
            <a:ext cx="5242564" cy="4154066"/>
          </a:xfrm>
          <a:prstGeom prst="rect">
            <a:avLst/>
          </a:prstGeom>
        </p:spPr>
      </p:pic>
      <p:sp>
        <p:nvSpPr>
          <p:cNvPr id="32" name="TextBox 1"/>
          <p:cNvSpPr txBox="1"/>
          <p:nvPr/>
        </p:nvSpPr>
        <p:spPr>
          <a:xfrm>
            <a:off x="3226779" y="1706687"/>
            <a:ext cx="602729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033778" y="1706687"/>
            <a:ext cx="743793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55335" y="2062783"/>
            <a:ext cx="7399462" cy="10427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66700" algn="l"/>
                <a:tab pos="49911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ts val="1800"/>
              </a:lnSpc>
              <a:tabLst>
                <a:tab pos="266700" algn="l"/>
                <a:tab pos="49911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500"/>
              </a:lnSpc>
              <a:tabLst>
                <a:tab pos="266700" algn="l"/>
                <a:tab pos="4991100" algn="l"/>
              </a:tabLst>
            </a:pPr>
            <a:r>
              <a:rPr lang="en-US" altLang="zh-CN" sz="2400" dirty="0"/>
              <a:t>		  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510826" y="3052887"/>
            <a:ext cx="3039358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169248" y="3171128"/>
            <a:ext cx="2326534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1549400" algn="l"/>
              </a:tabLst>
            </a:pPr>
            <a:r>
              <a:rPr lang="en-US" altLang="zh-CN" sz="2400" dirty="0"/>
              <a:t>		   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500"/>
              </a:lnSpc>
              <a:tabLst>
                <a:tab pos="25400" algn="l"/>
                <a:tab pos="15494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</a:p>
          <a:p>
            <a:pPr algn="l">
              <a:lnSpc>
                <a:spcPts val="1600"/>
              </a:lnSpc>
              <a:tabLst>
                <a:tab pos="25400" algn="l"/>
                <a:tab pos="15494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919657" y="5046787"/>
            <a:ext cx="1891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122857" y="5211887"/>
            <a:ext cx="6508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32457" y="5084887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662857" y="4932487"/>
            <a:ext cx="67646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008</a:t>
            </a:r>
          </a:p>
          <a:p>
            <a:pPr algn="l"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602657" y="5084887"/>
            <a:ext cx="120225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0.00027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/>
              <a:t>	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049957" y="4945187"/>
            <a:ext cx="132568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3302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480172" y="5084887"/>
            <a:ext cx="99553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6022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流水线机制：提高资源利用率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69" y="1294520"/>
            <a:ext cx="4388920" cy="4238772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3388950" y="1355973"/>
            <a:ext cx="602729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41550" y="1355973"/>
            <a:ext cx="743793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46673" y="2759811"/>
            <a:ext cx="422167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9262" y="1686173"/>
            <a:ext cx="7167086" cy="10336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04800" algn="l"/>
                <a:tab pos="45974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ts val="1900"/>
              </a:lnSpc>
              <a:tabLst>
                <a:tab pos="304800" algn="l"/>
                <a:tab pos="45974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500"/>
              </a:lnSpc>
              <a:tabLst>
                <a:tab pos="304800" algn="l"/>
                <a:tab pos="4597400" algn="l"/>
              </a:tabLst>
            </a:pPr>
            <a:r>
              <a:rPr lang="en-US" altLang="zh-CN" sz="2400" dirty="0"/>
              <a:t>		   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06919" y="2702173"/>
            <a:ext cx="3039358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69750" y="4937373"/>
            <a:ext cx="1891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372950" y="5115173"/>
            <a:ext cx="6508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82550" y="4988173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2950" y="4835773"/>
            <a:ext cx="676467" cy="5529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024</a:t>
            </a:r>
          </a:p>
          <a:p>
            <a:pPr algn="l"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52750" y="4988173"/>
            <a:ext cx="1394613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0.0008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/>
              <a:t>	</a:t>
            </a:r>
            <a:r>
              <a:rPr lang="en-US" altLang="zh-CN" sz="16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microsecon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87350" y="4848473"/>
            <a:ext cx="1325684" cy="6226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190500" algn="l"/>
              </a:tabLst>
            </a:pPr>
            <a:r>
              <a:rPr lang="en-US" altLang="zh-CN" sz="20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*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1905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729288" y="5000873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266092" y="3368078"/>
            <a:ext cx="7451091" cy="13029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</a:p>
          <a:p>
            <a:pPr algn="l">
              <a:lnSpc>
                <a:spcPts val="16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28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/>
              <a:t>		   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Increase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utilization</a:t>
            </a:r>
          </a:p>
          <a:p>
            <a:pPr algn="l">
              <a:lnSpc>
                <a:spcPts val="21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/>
              <a:t>			   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factor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3!</a:t>
            </a:r>
          </a:p>
        </p:txBody>
      </p:sp>
    </p:spTree>
    <p:extLst>
      <p:ext uri="{BB962C8B-B14F-4D97-AF65-F5344CB8AC3E}">
        <p14:creationId xmlns:p14="http://schemas.microsoft.com/office/powerpoint/2010/main" val="248731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609600" y="406400"/>
            <a:ext cx="5681042" cy="59815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链路层服务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流量控制(flow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control)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协调(pacing)相邻的发送结点和接收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差错检测(error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detection)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信号衰减和噪声会引起差错.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接收端检测到差错:</a:t>
            </a:r>
          </a:p>
          <a:p>
            <a:pPr algn="l">
              <a:lnSpc>
                <a:spcPts val="28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通知发送端重传或者直接丢弃帧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差错纠正(error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correction)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接收端直接纠正比特差错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全双工和半双工通信控制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全双工：链路两端结点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双向传输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半双工：链路两端结点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交替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双向传输</a:t>
            </a:r>
          </a:p>
        </p:txBody>
      </p:sp>
    </p:spTree>
    <p:extLst>
      <p:ext uri="{BB962C8B-B14F-4D97-AF65-F5344CB8AC3E}">
        <p14:creationId xmlns:p14="http://schemas.microsoft.com/office/powerpoint/2010/main" val="67288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滑动窗口协议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146" y="1218510"/>
            <a:ext cx="6303490" cy="132275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417290" y="1482279"/>
            <a:ext cx="6311023" cy="43114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滑动窗口协议: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Sliding-window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33401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允许使用的序列号范围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33401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窗口尺寸为N：最多有N个等待确认的消息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滑动窗口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33401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随着协议的</a:t>
            </a:r>
            <a:r>
              <a:rPr lang="en-US" altLang="zh-CN" sz="2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运行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，窗口在序列号空间内</a:t>
            </a:r>
            <a:r>
              <a:rPr lang="en-US" altLang="zh-CN" sz="2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向前滑动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5244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滑动窗口协议（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186238"/>
            <a:ext cx="8629650" cy="2366962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大小为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的滑动窗口，序号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位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初始化；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第一帧发出后；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第一帧被接收之后；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第一个确认被接收之后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5604" name="Picture 4" descr="3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1963" y="1036638"/>
            <a:ext cx="5249862" cy="290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6523"/>
            <a:ext cx="9144000" cy="1143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滑动窗口协议（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870075"/>
            <a:ext cx="8455025" cy="46831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600" dirty="0">
                <a:ea typeface="宋体" pitchFamily="2" charset="-122"/>
              </a:rPr>
              <a:t>1</a:t>
            </a:r>
            <a:r>
              <a:rPr lang="zh-CN" altLang="en-US" sz="3600" dirty="0">
                <a:ea typeface="宋体" pitchFamily="2" charset="-122"/>
              </a:rPr>
              <a:t>位滑动窗口协议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>
                <a:ea typeface="宋体" pitchFamily="2" charset="-122"/>
              </a:rPr>
              <a:t>回退</a:t>
            </a:r>
            <a:r>
              <a:rPr lang="en-US" altLang="zh-CN" sz="3600" dirty="0">
                <a:ea typeface="宋体" pitchFamily="2" charset="-122"/>
              </a:rPr>
              <a:t>N</a:t>
            </a:r>
            <a:r>
              <a:rPr lang="zh-CN" altLang="en-US" sz="3600" dirty="0">
                <a:ea typeface="宋体" pitchFamily="2" charset="-122"/>
              </a:rPr>
              <a:t>步（</a:t>
            </a:r>
            <a:r>
              <a:rPr lang="en-US" altLang="zh-CN" sz="3600" dirty="0">
                <a:ea typeface="宋体" pitchFamily="2" charset="-122"/>
              </a:rPr>
              <a:t>Go-Back-N</a:t>
            </a:r>
            <a:r>
              <a:rPr lang="zh-CN" altLang="en-US" sz="3600" dirty="0">
                <a:ea typeface="宋体" pitchFamily="2" charset="-122"/>
              </a:rPr>
              <a:t>）协议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>
                <a:ea typeface="宋体" pitchFamily="2" charset="-122"/>
              </a:rPr>
              <a:t>选择重传（</a:t>
            </a:r>
            <a:r>
              <a:rPr lang="en-US" altLang="zh-CN" sz="3600" dirty="0">
                <a:ea typeface="宋体" pitchFamily="2" charset="-122"/>
              </a:rPr>
              <a:t>Selective Repeat</a:t>
            </a:r>
            <a:r>
              <a:rPr lang="zh-CN" altLang="en-US" sz="3600" dirty="0">
                <a:ea typeface="宋体" pitchFamily="2" charset="-122"/>
              </a:rPr>
              <a:t>）协议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位滑动窗口协议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6628" name="Picture 4" descr="3-14"/>
          <p:cNvPicPr>
            <a:picLocks noChangeAspect="1" noChangeArrowheads="1"/>
          </p:cNvPicPr>
          <p:nvPr/>
        </p:nvPicPr>
        <p:blipFill>
          <a:blip r:embed="rId2"/>
          <a:srcRect b="52821"/>
          <a:stretch>
            <a:fillRect/>
          </a:stretch>
        </p:blipFill>
        <p:spPr bwMode="auto">
          <a:xfrm>
            <a:off x="677863" y="1257300"/>
            <a:ext cx="8112125" cy="4805363"/>
          </a:xfrm>
          <a:prstGeom prst="rect">
            <a:avLst/>
          </a:prstGeo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1</a:t>
            </a:r>
            <a:r>
              <a:rPr lang="zh-CN" altLang="en-US" sz="4000" dirty="0">
                <a:ea typeface="宋体" pitchFamily="2" charset="-122"/>
              </a:rPr>
              <a:t>位滑动窗口协议</a:t>
            </a:r>
            <a:r>
              <a:rPr lang="en-US" altLang="zh-CN" sz="4000" dirty="0">
                <a:ea typeface="宋体" pitchFamily="2" charset="-122"/>
              </a:rPr>
              <a:t>(</a:t>
            </a:r>
            <a:r>
              <a:rPr lang="en-US" altLang="zh-CN" sz="4000" dirty="0" err="1">
                <a:ea typeface="宋体" pitchFamily="2" charset="-122"/>
              </a:rPr>
              <a:t>ctd</a:t>
            </a:r>
            <a:r>
              <a:rPr lang="en-US" altLang="zh-CN" sz="4000" dirty="0">
                <a:ea typeface="宋体" pitchFamily="2" charset="-122"/>
              </a:rPr>
              <a:t>.)</a:t>
            </a:r>
          </a:p>
        </p:txBody>
      </p:sp>
      <p:pic>
        <p:nvPicPr>
          <p:cNvPr id="27652" name="Picture 4" descr="3-14"/>
          <p:cNvPicPr>
            <a:picLocks noChangeAspect="1" noChangeArrowheads="1"/>
          </p:cNvPicPr>
          <p:nvPr/>
        </p:nvPicPr>
        <p:blipFill>
          <a:blip r:embed="rId2"/>
          <a:srcRect t="47357"/>
          <a:stretch>
            <a:fillRect/>
          </a:stretch>
        </p:blipFill>
        <p:spPr bwMode="auto">
          <a:xfrm>
            <a:off x="703263" y="1254125"/>
            <a:ext cx="7974012" cy="5268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1</a:t>
            </a:r>
            <a:r>
              <a:rPr lang="zh-CN" altLang="en-US" sz="4000" dirty="0">
                <a:ea typeface="宋体" pitchFamily="2" charset="-122"/>
              </a:rPr>
              <a:t>位滑动窗口协议</a:t>
            </a:r>
            <a:r>
              <a:rPr lang="en-US" altLang="zh-CN" sz="4000" dirty="0">
                <a:ea typeface="宋体" pitchFamily="2" charset="-122"/>
              </a:rPr>
              <a:t>(2)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57788"/>
            <a:ext cx="8867775" cy="1839912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        协议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的两种场景</a:t>
            </a:r>
            <a:endParaRPr lang="en-US" altLang="zh-CN" dirty="0">
              <a:ea typeface="宋体" pitchFamily="2" charset="-122"/>
            </a:endParaRPr>
          </a:p>
          <a:p>
            <a:pPr algn="ctr">
              <a:buFontTx/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正常情况；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异常情况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记号表示</a:t>
            </a:r>
            <a:r>
              <a:rPr lang="en-US" altLang="zh-CN" dirty="0">
                <a:ea typeface="宋体" pitchFamily="2" charset="-122"/>
              </a:rPr>
              <a:t>(</a:t>
            </a:r>
            <a:r>
              <a:rPr lang="zh-CN" altLang="en-US" dirty="0">
                <a:ea typeface="宋体" pitchFamily="2" charset="-122"/>
              </a:rPr>
              <a:t>序号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确认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zh-CN" altLang="en-US" dirty="0">
                <a:ea typeface="宋体" pitchFamily="2" charset="-122"/>
              </a:rPr>
              <a:t>包号</a:t>
            </a:r>
            <a:r>
              <a:rPr lang="en-US" altLang="zh-CN" dirty="0">
                <a:ea typeface="宋体" pitchFamily="2" charset="-122"/>
              </a:rPr>
              <a:t>)</a:t>
            </a:r>
            <a:r>
              <a:rPr lang="zh-CN" altLang="en-US" dirty="0">
                <a:ea typeface="宋体" pitchFamily="2" charset="-122"/>
              </a:rPr>
              <a:t>，星号表示网络层接收了一个包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8676" name="Picture 4" descr="3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480" y="1143000"/>
            <a:ext cx="7687040" cy="38627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Go-Back-N(GBN)</a:t>
            </a:r>
            <a:r>
              <a:rPr lang="zh-CN" altLang="en-US" dirty="0"/>
              <a:t>协议：发送方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4472" y="1307123"/>
            <a:ext cx="8509528" cy="508600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分组头部包含k-bit序列号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窗口尺寸为N，最多允许N个分组未确认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endParaRPr lang="en-US" altLang="zh-CN" sz="2460" dirty="0">
              <a:solidFill>
                <a:srgbClr val="6699FF"/>
              </a:solidFill>
              <a:latin typeface="Wingdings" pitchFamily="18" charset="0"/>
              <a:cs typeface="Wingdings" pitchFamily="18" charset="0"/>
            </a:endParaRPr>
          </a:p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ACK(n):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确认到序列号n(包含n)的分组均已被正确接收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14859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可能收到重复ACK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为空中的分组设置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计时器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(timer)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超时Timeout(n)事件: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重传序列号大于等于n，还未收到ACK的所有分组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2491153"/>
            <a:ext cx="7137400" cy="146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1813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：发送方扩展</a:t>
            </a:r>
            <a:r>
              <a:rPr lang="en-US" altLang="zh-CN" dirty="0"/>
              <a:t>FSM</a:t>
            </a:r>
            <a:endParaRPr lang="zh-CN" altLang="en-US" dirty="0"/>
          </a:p>
        </p:txBody>
      </p:sp>
      <p:sp>
        <p:nvSpPr>
          <p:cNvPr id="18" name="Freeform 3"/>
          <p:cNvSpPr/>
          <p:nvPr/>
        </p:nvSpPr>
        <p:spPr>
          <a:xfrm>
            <a:off x="3770022" y="3994403"/>
            <a:ext cx="585216" cy="576072"/>
          </a:xfrm>
          <a:custGeom>
            <a:avLst/>
            <a:gdLst>
              <a:gd name="connsiteX0" fmla="*/ 0 w 585216"/>
              <a:gd name="connsiteY0" fmla="*/ 288036 h 576072"/>
              <a:gd name="connsiteX1" fmla="*/ 292608 w 585216"/>
              <a:gd name="connsiteY1" fmla="*/ 0 h 576072"/>
              <a:gd name="connsiteX2" fmla="*/ 585215 w 585216"/>
              <a:gd name="connsiteY2" fmla="*/ 288036 h 576072"/>
              <a:gd name="connsiteX3" fmla="*/ 292608 w 585216"/>
              <a:gd name="connsiteY3" fmla="*/ 576072 h 576072"/>
              <a:gd name="connsiteX4" fmla="*/ 0 w 585216"/>
              <a:gd name="connsiteY4" fmla="*/ 288036 h 576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5216" h="576072">
                <a:moveTo>
                  <a:pt x="0" y="288036"/>
                </a:moveTo>
                <a:cubicBezTo>
                  <a:pt x="0" y="129540"/>
                  <a:pt x="131064" y="0"/>
                  <a:pt x="292608" y="0"/>
                </a:cubicBezTo>
                <a:cubicBezTo>
                  <a:pt x="454152" y="0"/>
                  <a:pt x="585215" y="129540"/>
                  <a:pt x="585215" y="288036"/>
                </a:cubicBezTo>
                <a:cubicBezTo>
                  <a:pt x="585215" y="446532"/>
                  <a:pt x="454152" y="576072"/>
                  <a:pt x="292608" y="576072"/>
                </a:cubicBezTo>
                <a:cubicBezTo>
                  <a:pt x="131064" y="576072"/>
                  <a:pt x="0" y="446532"/>
                  <a:pt x="0" y="2880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19" name="Freeform 3"/>
          <p:cNvSpPr/>
          <p:nvPr/>
        </p:nvSpPr>
        <p:spPr>
          <a:xfrm>
            <a:off x="2352701" y="3183635"/>
            <a:ext cx="33527" cy="35052"/>
          </a:xfrm>
          <a:custGeom>
            <a:avLst/>
            <a:gdLst>
              <a:gd name="connsiteX0" fmla="*/ 13716 w 33527"/>
              <a:gd name="connsiteY0" fmla="*/ 0 h 35052"/>
              <a:gd name="connsiteX1" fmla="*/ 33527 w 33527"/>
              <a:gd name="connsiteY1" fmla="*/ 13716 h 35052"/>
              <a:gd name="connsiteX2" fmla="*/ 19811 w 33527"/>
              <a:gd name="connsiteY2" fmla="*/ 35052 h 35052"/>
              <a:gd name="connsiteX3" fmla="*/ 0 w 33527"/>
              <a:gd name="connsiteY3" fmla="*/ 21336 h 35052"/>
              <a:gd name="connsiteX4" fmla="*/ 13716 w 33527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2">
                <a:moveTo>
                  <a:pt x="13716" y="0"/>
                </a:moveTo>
                <a:lnTo>
                  <a:pt x="33527" y="13716"/>
                </a:lnTo>
                <a:lnTo>
                  <a:pt x="19811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0" name="Freeform 3"/>
          <p:cNvSpPr/>
          <p:nvPr/>
        </p:nvSpPr>
        <p:spPr>
          <a:xfrm>
            <a:off x="2393850" y="3211067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1" name="Freeform 3"/>
          <p:cNvSpPr/>
          <p:nvPr/>
        </p:nvSpPr>
        <p:spPr>
          <a:xfrm>
            <a:off x="2436522" y="3238500"/>
            <a:ext cx="33527" cy="35051"/>
          </a:xfrm>
          <a:custGeom>
            <a:avLst/>
            <a:gdLst>
              <a:gd name="connsiteX0" fmla="*/ 13716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2 h 35051"/>
              <a:gd name="connsiteX3" fmla="*/ 0 w 33527"/>
              <a:gd name="connsiteY3" fmla="*/ 21335 h 35051"/>
              <a:gd name="connsiteX4" fmla="*/ 13716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6" y="0"/>
                </a:moveTo>
                <a:lnTo>
                  <a:pt x="33527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2" name="Freeform 3"/>
          <p:cNvSpPr/>
          <p:nvPr/>
        </p:nvSpPr>
        <p:spPr>
          <a:xfrm>
            <a:off x="2477669" y="3265932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2 w 35052"/>
              <a:gd name="connsiteY1" fmla="*/ 13715 h 35051"/>
              <a:gd name="connsiteX2" fmla="*/ 21336 w 35052"/>
              <a:gd name="connsiteY2" fmla="*/ 35052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2" y="13715"/>
                </a:lnTo>
                <a:lnTo>
                  <a:pt x="21336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3" name="Freeform 3"/>
          <p:cNvSpPr/>
          <p:nvPr/>
        </p:nvSpPr>
        <p:spPr>
          <a:xfrm>
            <a:off x="2518817" y="3293364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1 w 35052"/>
              <a:gd name="connsiteY1" fmla="*/ 13715 h 35051"/>
              <a:gd name="connsiteX2" fmla="*/ 21336 w 35052"/>
              <a:gd name="connsiteY2" fmla="*/ 35051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1" y="13715"/>
                </a:lnTo>
                <a:lnTo>
                  <a:pt x="21336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4" name="Freeform 3"/>
          <p:cNvSpPr/>
          <p:nvPr/>
        </p:nvSpPr>
        <p:spPr>
          <a:xfrm>
            <a:off x="2561490" y="3320796"/>
            <a:ext cx="35051" cy="35051"/>
          </a:xfrm>
          <a:custGeom>
            <a:avLst/>
            <a:gdLst>
              <a:gd name="connsiteX0" fmla="*/ 13716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6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6" y="0"/>
                </a:moveTo>
                <a:lnTo>
                  <a:pt x="35051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5" name="Freeform 3"/>
          <p:cNvSpPr/>
          <p:nvPr/>
        </p:nvSpPr>
        <p:spPr>
          <a:xfrm>
            <a:off x="2602638" y="3348228"/>
            <a:ext cx="35051" cy="35051"/>
          </a:xfrm>
          <a:custGeom>
            <a:avLst/>
            <a:gdLst>
              <a:gd name="connsiteX0" fmla="*/ 13716 w 35051"/>
              <a:gd name="connsiteY0" fmla="*/ 0 h 35051"/>
              <a:gd name="connsiteX1" fmla="*/ 35051 w 35051"/>
              <a:gd name="connsiteY1" fmla="*/ 15239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6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6" y="0"/>
                </a:moveTo>
                <a:lnTo>
                  <a:pt x="35051" y="15239"/>
                </a:lnTo>
                <a:lnTo>
                  <a:pt x="21335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6" name="Freeform 3"/>
          <p:cNvSpPr/>
          <p:nvPr/>
        </p:nvSpPr>
        <p:spPr>
          <a:xfrm>
            <a:off x="2645310" y="3377184"/>
            <a:ext cx="35051" cy="33527"/>
          </a:xfrm>
          <a:custGeom>
            <a:avLst/>
            <a:gdLst>
              <a:gd name="connsiteX0" fmla="*/ 13715 w 35051"/>
              <a:gd name="connsiteY0" fmla="*/ 0 h 33527"/>
              <a:gd name="connsiteX1" fmla="*/ 35051 w 35051"/>
              <a:gd name="connsiteY1" fmla="*/ 13715 h 33527"/>
              <a:gd name="connsiteX2" fmla="*/ 21335 w 35051"/>
              <a:gd name="connsiteY2" fmla="*/ 33527 h 33527"/>
              <a:gd name="connsiteX3" fmla="*/ 0 w 35051"/>
              <a:gd name="connsiteY3" fmla="*/ 19811 h 33527"/>
              <a:gd name="connsiteX4" fmla="*/ 13715 w 35051"/>
              <a:gd name="connsiteY4" fmla="*/ 0 h 33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3527">
                <a:moveTo>
                  <a:pt x="13715" y="0"/>
                </a:moveTo>
                <a:lnTo>
                  <a:pt x="35051" y="13715"/>
                </a:lnTo>
                <a:lnTo>
                  <a:pt x="21335" y="33527"/>
                </a:lnTo>
                <a:lnTo>
                  <a:pt x="0" y="19811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7" name="Freeform 3"/>
          <p:cNvSpPr/>
          <p:nvPr/>
        </p:nvSpPr>
        <p:spPr>
          <a:xfrm>
            <a:off x="2686457" y="3404615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6 w 35052"/>
              <a:gd name="connsiteY2" fmla="*/ 33528 h 33528"/>
              <a:gd name="connsiteX3" fmla="*/ 0 w 35052"/>
              <a:gd name="connsiteY3" fmla="*/ 19812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6" y="33528"/>
                </a:lnTo>
                <a:lnTo>
                  <a:pt x="0" y="19812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8" name="Freeform 3"/>
          <p:cNvSpPr/>
          <p:nvPr/>
        </p:nvSpPr>
        <p:spPr>
          <a:xfrm>
            <a:off x="2729129" y="3432047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2 w 35051"/>
              <a:gd name="connsiteY1" fmla="*/ 13716 h 35052"/>
              <a:gd name="connsiteX2" fmla="*/ 19811 w 35051"/>
              <a:gd name="connsiteY2" fmla="*/ 35052 h 35052"/>
              <a:gd name="connsiteX3" fmla="*/ 0 w 35051"/>
              <a:gd name="connsiteY3" fmla="*/ 19811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2" y="13716"/>
                </a:lnTo>
                <a:lnTo>
                  <a:pt x="19811" y="35052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9" name="Freeform 3"/>
          <p:cNvSpPr/>
          <p:nvPr/>
        </p:nvSpPr>
        <p:spPr>
          <a:xfrm>
            <a:off x="2770278" y="3459479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5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0" name="Freeform 3"/>
          <p:cNvSpPr/>
          <p:nvPr/>
        </p:nvSpPr>
        <p:spPr>
          <a:xfrm>
            <a:off x="2812950" y="3486911"/>
            <a:ext cx="33527" cy="35052"/>
          </a:xfrm>
          <a:custGeom>
            <a:avLst/>
            <a:gdLst>
              <a:gd name="connsiteX0" fmla="*/ 13716 w 33527"/>
              <a:gd name="connsiteY0" fmla="*/ 0 h 35052"/>
              <a:gd name="connsiteX1" fmla="*/ 33527 w 33527"/>
              <a:gd name="connsiteY1" fmla="*/ 13716 h 35052"/>
              <a:gd name="connsiteX2" fmla="*/ 19811 w 33527"/>
              <a:gd name="connsiteY2" fmla="*/ 35052 h 35052"/>
              <a:gd name="connsiteX3" fmla="*/ 0 w 33527"/>
              <a:gd name="connsiteY3" fmla="*/ 21335 h 35052"/>
              <a:gd name="connsiteX4" fmla="*/ 13716 w 33527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2">
                <a:moveTo>
                  <a:pt x="13716" y="0"/>
                </a:moveTo>
                <a:lnTo>
                  <a:pt x="33527" y="13716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1" name="Freeform 3"/>
          <p:cNvSpPr/>
          <p:nvPr/>
        </p:nvSpPr>
        <p:spPr>
          <a:xfrm>
            <a:off x="2854098" y="3514344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2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1" y="13715"/>
                </a:lnTo>
                <a:lnTo>
                  <a:pt x="21335" y="35052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2" name="Freeform 3"/>
          <p:cNvSpPr/>
          <p:nvPr/>
        </p:nvSpPr>
        <p:spPr>
          <a:xfrm>
            <a:off x="2896769" y="3541776"/>
            <a:ext cx="33528" cy="35051"/>
          </a:xfrm>
          <a:custGeom>
            <a:avLst/>
            <a:gdLst>
              <a:gd name="connsiteX0" fmla="*/ 13716 w 33528"/>
              <a:gd name="connsiteY0" fmla="*/ 0 h 35051"/>
              <a:gd name="connsiteX1" fmla="*/ 33528 w 33528"/>
              <a:gd name="connsiteY1" fmla="*/ 13715 h 35051"/>
              <a:gd name="connsiteX2" fmla="*/ 19811 w 33528"/>
              <a:gd name="connsiteY2" fmla="*/ 35052 h 35051"/>
              <a:gd name="connsiteX3" fmla="*/ 0 w 33528"/>
              <a:gd name="connsiteY3" fmla="*/ 21335 h 35051"/>
              <a:gd name="connsiteX4" fmla="*/ 13716 w 33528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" h="35051">
                <a:moveTo>
                  <a:pt x="13716" y="0"/>
                </a:moveTo>
                <a:lnTo>
                  <a:pt x="33528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3" name="Freeform 3"/>
          <p:cNvSpPr/>
          <p:nvPr/>
        </p:nvSpPr>
        <p:spPr>
          <a:xfrm>
            <a:off x="2937918" y="3569208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1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4" name="Freeform 3"/>
          <p:cNvSpPr/>
          <p:nvPr/>
        </p:nvSpPr>
        <p:spPr>
          <a:xfrm>
            <a:off x="2979066" y="3596640"/>
            <a:ext cx="35051" cy="35051"/>
          </a:xfrm>
          <a:custGeom>
            <a:avLst/>
            <a:gdLst>
              <a:gd name="connsiteX0" fmla="*/ 15239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5239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5239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52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5" name="Freeform 3"/>
          <p:cNvSpPr/>
          <p:nvPr/>
        </p:nvSpPr>
        <p:spPr>
          <a:xfrm>
            <a:off x="3021737" y="3624071"/>
            <a:ext cx="35052" cy="35052"/>
          </a:xfrm>
          <a:custGeom>
            <a:avLst/>
            <a:gdLst>
              <a:gd name="connsiteX0" fmla="*/ 13716 w 35052"/>
              <a:gd name="connsiteY0" fmla="*/ 0 h 35052"/>
              <a:gd name="connsiteX1" fmla="*/ 35052 w 35052"/>
              <a:gd name="connsiteY1" fmla="*/ 13716 h 35052"/>
              <a:gd name="connsiteX2" fmla="*/ 21336 w 35052"/>
              <a:gd name="connsiteY2" fmla="*/ 35052 h 35052"/>
              <a:gd name="connsiteX3" fmla="*/ 0 w 35052"/>
              <a:gd name="connsiteY3" fmla="*/ 21336 h 35052"/>
              <a:gd name="connsiteX4" fmla="*/ 13716 w 35052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2">
                <a:moveTo>
                  <a:pt x="13716" y="0"/>
                </a:moveTo>
                <a:lnTo>
                  <a:pt x="35052" y="13716"/>
                </a:lnTo>
                <a:lnTo>
                  <a:pt x="21336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6" name="Freeform 3"/>
          <p:cNvSpPr/>
          <p:nvPr/>
        </p:nvSpPr>
        <p:spPr>
          <a:xfrm>
            <a:off x="3062886" y="3651503"/>
            <a:ext cx="35051" cy="35052"/>
          </a:xfrm>
          <a:custGeom>
            <a:avLst/>
            <a:gdLst>
              <a:gd name="connsiteX0" fmla="*/ 13715 w 35051"/>
              <a:gd name="connsiteY0" fmla="*/ 0 h 35052"/>
              <a:gd name="connsiteX1" fmla="*/ 35051 w 35051"/>
              <a:gd name="connsiteY1" fmla="*/ 15240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5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5" y="0"/>
                </a:moveTo>
                <a:lnTo>
                  <a:pt x="35051" y="15240"/>
                </a:lnTo>
                <a:lnTo>
                  <a:pt x="21335" y="35052"/>
                </a:lnTo>
                <a:lnTo>
                  <a:pt x="0" y="21336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7" name="Freeform 3"/>
          <p:cNvSpPr/>
          <p:nvPr/>
        </p:nvSpPr>
        <p:spPr>
          <a:xfrm>
            <a:off x="3105557" y="3680459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5 w 35052"/>
              <a:gd name="connsiteY2" fmla="*/ 33528 h 33528"/>
              <a:gd name="connsiteX3" fmla="*/ 0 w 35052"/>
              <a:gd name="connsiteY3" fmla="*/ 19811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5" y="33528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8" name="Freeform 3"/>
          <p:cNvSpPr/>
          <p:nvPr/>
        </p:nvSpPr>
        <p:spPr>
          <a:xfrm>
            <a:off x="3146705" y="3707891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6 w 35052"/>
              <a:gd name="connsiteY2" fmla="*/ 33528 h 33528"/>
              <a:gd name="connsiteX3" fmla="*/ 0 w 35052"/>
              <a:gd name="connsiteY3" fmla="*/ 19811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6" y="33528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9" name="Freeform 3"/>
          <p:cNvSpPr/>
          <p:nvPr/>
        </p:nvSpPr>
        <p:spPr>
          <a:xfrm>
            <a:off x="3189378" y="3735323"/>
            <a:ext cx="35052" cy="35052"/>
          </a:xfrm>
          <a:custGeom>
            <a:avLst/>
            <a:gdLst>
              <a:gd name="connsiteX0" fmla="*/ 13715 w 35052"/>
              <a:gd name="connsiteY0" fmla="*/ 0 h 35052"/>
              <a:gd name="connsiteX1" fmla="*/ 35052 w 35052"/>
              <a:gd name="connsiteY1" fmla="*/ 13716 h 35052"/>
              <a:gd name="connsiteX2" fmla="*/ 19811 w 35052"/>
              <a:gd name="connsiteY2" fmla="*/ 35052 h 35052"/>
              <a:gd name="connsiteX3" fmla="*/ 0 w 35052"/>
              <a:gd name="connsiteY3" fmla="*/ 19811 h 35052"/>
              <a:gd name="connsiteX4" fmla="*/ 13715 w 35052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2">
                <a:moveTo>
                  <a:pt x="13715" y="0"/>
                </a:moveTo>
                <a:lnTo>
                  <a:pt x="35052" y="13716"/>
                </a:lnTo>
                <a:lnTo>
                  <a:pt x="19811" y="35052"/>
                </a:lnTo>
                <a:lnTo>
                  <a:pt x="0" y="19811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0" name="Freeform 3"/>
          <p:cNvSpPr/>
          <p:nvPr/>
        </p:nvSpPr>
        <p:spPr>
          <a:xfrm>
            <a:off x="3230525" y="3762755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2 w 35052"/>
              <a:gd name="connsiteY1" fmla="*/ 13715 h 35051"/>
              <a:gd name="connsiteX2" fmla="*/ 21335 w 35052"/>
              <a:gd name="connsiteY2" fmla="*/ 35052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2" y="13715"/>
                </a:lnTo>
                <a:lnTo>
                  <a:pt x="21335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1" name="Freeform 3"/>
          <p:cNvSpPr/>
          <p:nvPr/>
        </p:nvSpPr>
        <p:spPr>
          <a:xfrm>
            <a:off x="3273198" y="3790188"/>
            <a:ext cx="33527" cy="35051"/>
          </a:xfrm>
          <a:custGeom>
            <a:avLst/>
            <a:gdLst>
              <a:gd name="connsiteX0" fmla="*/ 13715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2 h 35051"/>
              <a:gd name="connsiteX3" fmla="*/ 0 w 33527"/>
              <a:gd name="connsiteY3" fmla="*/ 21335 h 35051"/>
              <a:gd name="connsiteX4" fmla="*/ 13715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5" y="0"/>
                </a:moveTo>
                <a:lnTo>
                  <a:pt x="33527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2" name="Freeform 3"/>
          <p:cNvSpPr/>
          <p:nvPr/>
        </p:nvSpPr>
        <p:spPr>
          <a:xfrm>
            <a:off x="3314345" y="3817620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3" name="Freeform 3"/>
          <p:cNvSpPr/>
          <p:nvPr/>
        </p:nvSpPr>
        <p:spPr>
          <a:xfrm>
            <a:off x="3357018" y="3845052"/>
            <a:ext cx="33527" cy="35051"/>
          </a:xfrm>
          <a:custGeom>
            <a:avLst/>
            <a:gdLst>
              <a:gd name="connsiteX0" fmla="*/ 13715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1 h 35051"/>
              <a:gd name="connsiteX3" fmla="*/ 0 w 33527"/>
              <a:gd name="connsiteY3" fmla="*/ 21335 h 35051"/>
              <a:gd name="connsiteX4" fmla="*/ 13715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5" y="0"/>
                </a:moveTo>
                <a:lnTo>
                  <a:pt x="33527" y="13715"/>
                </a:lnTo>
                <a:lnTo>
                  <a:pt x="19811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4" name="Freeform 3"/>
          <p:cNvSpPr/>
          <p:nvPr/>
        </p:nvSpPr>
        <p:spPr>
          <a:xfrm>
            <a:off x="3398166" y="3872484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5" name="Freeform 3"/>
          <p:cNvSpPr/>
          <p:nvPr/>
        </p:nvSpPr>
        <p:spPr>
          <a:xfrm>
            <a:off x="3440837" y="3899915"/>
            <a:ext cx="33528" cy="35052"/>
          </a:xfrm>
          <a:custGeom>
            <a:avLst/>
            <a:gdLst>
              <a:gd name="connsiteX0" fmla="*/ 13716 w 33528"/>
              <a:gd name="connsiteY0" fmla="*/ 0 h 35052"/>
              <a:gd name="connsiteX1" fmla="*/ 33528 w 33528"/>
              <a:gd name="connsiteY1" fmla="*/ 13716 h 35052"/>
              <a:gd name="connsiteX2" fmla="*/ 19811 w 33528"/>
              <a:gd name="connsiteY2" fmla="*/ 35052 h 35052"/>
              <a:gd name="connsiteX3" fmla="*/ 0 w 33528"/>
              <a:gd name="connsiteY3" fmla="*/ 21336 h 35052"/>
              <a:gd name="connsiteX4" fmla="*/ 13716 w 33528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" h="35052">
                <a:moveTo>
                  <a:pt x="13716" y="0"/>
                </a:moveTo>
                <a:lnTo>
                  <a:pt x="33528" y="13716"/>
                </a:lnTo>
                <a:lnTo>
                  <a:pt x="19811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6" name="Freeform 3"/>
          <p:cNvSpPr/>
          <p:nvPr/>
        </p:nvSpPr>
        <p:spPr>
          <a:xfrm>
            <a:off x="3481986" y="3927347"/>
            <a:ext cx="35051" cy="35052"/>
          </a:xfrm>
          <a:custGeom>
            <a:avLst/>
            <a:gdLst>
              <a:gd name="connsiteX0" fmla="*/ 13715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5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5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6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7" name="Freeform 3"/>
          <p:cNvSpPr/>
          <p:nvPr/>
        </p:nvSpPr>
        <p:spPr>
          <a:xfrm>
            <a:off x="4839869" y="4081271"/>
            <a:ext cx="1418844" cy="16764"/>
          </a:xfrm>
          <a:custGeom>
            <a:avLst/>
            <a:gdLst>
              <a:gd name="connsiteX0" fmla="*/ 0 w 1418844"/>
              <a:gd name="connsiteY0" fmla="*/ 8382 h 16764"/>
              <a:gd name="connsiteX1" fmla="*/ 1418844 w 1418844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844" h="16764">
                <a:moveTo>
                  <a:pt x="0" y="8382"/>
                </a:moveTo>
                <a:lnTo>
                  <a:pt x="1418844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8" name="Freeform 3"/>
          <p:cNvSpPr/>
          <p:nvPr/>
        </p:nvSpPr>
        <p:spPr>
          <a:xfrm>
            <a:off x="3475890" y="1917192"/>
            <a:ext cx="1677923" cy="27431"/>
          </a:xfrm>
          <a:custGeom>
            <a:avLst/>
            <a:gdLst>
              <a:gd name="connsiteX0" fmla="*/ 0 w 1677923"/>
              <a:gd name="connsiteY0" fmla="*/ 13716 h 27431"/>
              <a:gd name="connsiteX1" fmla="*/ 1677923 w 1677923"/>
              <a:gd name="connsiteY1" fmla="*/ 13716 h 27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7923" h="27431">
                <a:moveTo>
                  <a:pt x="0" y="13716"/>
                </a:moveTo>
                <a:lnTo>
                  <a:pt x="1677923" y="1371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9" name="Freeform 3"/>
          <p:cNvSpPr/>
          <p:nvPr/>
        </p:nvSpPr>
        <p:spPr>
          <a:xfrm>
            <a:off x="3603905" y="5524500"/>
            <a:ext cx="1418844" cy="24384"/>
          </a:xfrm>
          <a:custGeom>
            <a:avLst/>
            <a:gdLst>
              <a:gd name="connsiteX0" fmla="*/ 0 w 1418844"/>
              <a:gd name="connsiteY0" fmla="*/ 12192 h 24384"/>
              <a:gd name="connsiteX1" fmla="*/ 1418844 w 1418844"/>
              <a:gd name="connsiteY1" fmla="*/ 12192 h 2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844" h="24384">
                <a:moveTo>
                  <a:pt x="0" y="12192"/>
                </a:moveTo>
                <a:lnTo>
                  <a:pt x="1418844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50" name="Freeform 3"/>
          <p:cNvSpPr/>
          <p:nvPr/>
        </p:nvSpPr>
        <p:spPr>
          <a:xfrm>
            <a:off x="1996085" y="3560064"/>
            <a:ext cx="704088" cy="16764"/>
          </a:xfrm>
          <a:custGeom>
            <a:avLst/>
            <a:gdLst>
              <a:gd name="connsiteX0" fmla="*/ 0 w 704088"/>
              <a:gd name="connsiteY0" fmla="*/ 8382 h 16764"/>
              <a:gd name="connsiteX1" fmla="*/ 704088 w 704088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4088" h="16764">
                <a:moveTo>
                  <a:pt x="0" y="8382"/>
                </a:moveTo>
                <a:lnTo>
                  <a:pt x="704088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51" name="Freeform 3"/>
          <p:cNvSpPr/>
          <p:nvPr/>
        </p:nvSpPr>
        <p:spPr>
          <a:xfrm>
            <a:off x="1758341" y="4901184"/>
            <a:ext cx="1333500" cy="16764"/>
          </a:xfrm>
          <a:custGeom>
            <a:avLst/>
            <a:gdLst>
              <a:gd name="connsiteX0" fmla="*/ 0 w 1333500"/>
              <a:gd name="connsiteY0" fmla="*/ 8382 h 16764"/>
              <a:gd name="connsiteX1" fmla="*/ 1333500 w 1333500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00" h="16764">
                <a:moveTo>
                  <a:pt x="0" y="8382"/>
                </a:moveTo>
                <a:lnTo>
                  <a:pt x="1333500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1590" y="3708400"/>
            <a:ext cx="1016000" cy="1358900"/>
          </a:xfrm>
          <a:prstGeom prst="rect">
            <a:avLst/>
          </a:prstGeom>
          <a:noFill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0290" y="4076700"/>
            <a:ext cx="266700" cy="444500"/>
          </a:xfrm>
          <a:prstGeom prst="rect">
            <a:avLst/>
          </a:prstGeom>
          <a:noFill/>
        </p:spPr>
      </p:pic>
      <p:sp>
        <p:nvSpPr>
          <p:cNvPr id="54" name="TextBox 1"/>
          <p:cNvSpPr txBox="1"/>
          <p:nvPr/>
        </p:nvSpPr>
        <p:spPr>
          <a:xfrm>
            <a:off x="3844190" y="4203700"/>
            <a:ext cx="4303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822090" y="4152900"/>
            <a:ext cx="2731517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udt_send(sndpkt[base])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udt_send(sndpkt[base+1])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udt_send(sndpkt[nextseqnum-1])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834790" y="3924300"/>
            <a:ext cx="62998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timeout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599590" y="1092200"/>
            <a:ext cx="5964774" cy="22898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3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GBN: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发送方扩展</a:t>
            </a:r>
            <a:r>
              <a:rPr lang="en-US" altLang="zh-CN" sz="36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FSM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1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nextseqnum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base+N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sndpkt[nextseqnum]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make_pkt(nextseqnum,data,chksum)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udt_send(sndpkt[nextseqnum])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nextseqnum)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	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nextseqnum++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450490" y="3340100"/>
            <a:ext cx="15196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4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refuse_data(data)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590190" y="5194300"/>
            <a:ext cx="2367636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/>
              <a:t>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notcorrupt(rcvpkt)</a:t>
            </a:r>
          </a:p>
          <a:p>
            <a:pPr algn="l">
              <a:lnSpc>
                <a:spcPts val="19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getacknum(rcvpkt)+1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nextseqnum)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/>
              <a:t>	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stop_timer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/>
              <a:t>		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748690" y="4559300"/>
            <a:ext cx="175849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1270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</a:p>
          <a:p>
            <a:pPr algn="l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2400" dirty="0"/>
              <a:t>	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corrupt(rcvpkt)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1951890" y="3378200"/>
            <a:ext cx="1211870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2400" dirty="0"/>
              <a:t>	</a:t>
            </a:r>
            <a:r>
              <a:rPr lang="en-US" altLang="zh-CN" dirty="0">
                <a:solidFill>
                  <a:srgbClr val="163794"/>
                </a:solidFill>
                <a:latin typeface="Symbol" pitchFamily="18" charset="0"/>
                <a:cs typeface="Symbol" pitchFamily="18" charset="0"/>
              </a:rPr>
              <a:t>L</a:t>
            </a:r>
          </a:p>
          <a:p>
            <a:pPr algn="l"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base=1</a:t>
            </a:r>
          </a:p>
          <a:p>
            <a:pPr algn="l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nextseqnum=1</a:t>
            </a:r>
          </a:p>
        </p:txBody>
      </p:sp>
    </p:spTree>
    <p:extLst>
      <p:ext uri="{BB962C8B-B14F-4D97-AF65-F5344CB8AC3E}">
        <p14:creationId xmlns:p14="http://schemas.microsoft.com/office/powerpoint/2010/main" val="1446471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：发送方扩展</a:t>
            </a:r>
            <a:r>
              <a:rPr lang="en-US" altLang="zh-CN" dirty="0"/>
              <a:t>FSM</a:t>
            </a:r>
            <a:endParaRPr lang="zh-CN" altLang="en-US" dirty="0"/>
          </a:p>
        </p:txBody>
      </p:sp>
      <p:sp>
        <p:nvSpPr>
          <p:cNvPr id="19" name="Freeform 3"/>
          <p:cNvSpPr/>
          <p:nvPr/>
        </p:nvSpPr>
        <p:spPr>
          <a:xfrm>
            <a:off x="3413884" y="2255756"/>
            <a:ext cx="583691" cy="576072"/>
          </a:xfrm>
          <a:custGeom>
            <a:avLst/>
            <a:gdLst>
              <a:gd name="connsiteX0" fmla="*/ 0 w 583691"/>
              <a:gd name="connsiteY0" fmla="*/ 288035 h 576072"/>
              <a:gd name="connsiteX1" fmla="*/ 292607 w 583691"/>
              <a:gd name="connsiteY1" fmla="*/ 0 h 576072"/>
              <a:gd name="connsiteX2" fmla="*/ 583691 w 583691"/>
              <a:gd name="connsiteY2" fmla="*/ 288035 h 576072"/>
              <a:gd name="connsiteX3" fmla="*/ 292607 w 583691"/>
              <a:gd name="connsiteY3" fmla="*/ 576072 h 576072"/>
              <a:gd name="connsiteX4" fmla="*/ 0 w 583691"/>
              <a:gd name="connsiteY4" fmla="*/ 288035 h 576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691" h="576072">
                <a:moveTo>
                  <a:pt x="0" y="288035"/>
                </a:moveTo>
                <a:cubicBezTo>
                  <a:pt x="0" y="128016"/>
                  <a:pt x="131063" y="0"/>
                  <a:pt x="292607" y="0"/>
                </a:cubicBezTo>
                <a:cubicBezTo>
                  <a:pt x="454151" y="0"/>
                  <a:pt x="583691" y="128016"/>
                  <a:pt x="583691" y="288035"/>
                </a:cubicBezTo>
                <a:cubicBezTo>
                  <a:pt x="583691" y="446532"/>
                  <a:pt x="454151" y="576072"/>
                  <a:pt x="292607" y="576072"/>
                </a:cubicBezTo>
                <a:cubicBezTo>
                  <a:pt x="131063" y="576072"/>
                  <a:pt x="0" y="446532"/>
                  <a:pt x="0" y="2880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0" name="Freeform 3"/>
          <p:cNvSpPr/>
          <p:nvPr/>
        </p:nvSpPr>
        <p:spPr>
          <a:xfrm>
            <a:off x="2991735" y="1758932"/>
            <a:ext cx="716280" cy="24383"/>
          </a:xfrm>
          <a:custGeom>
            <a:avLst/>
            <a:gdLst>
              <a:gd name="connsiteX0" fmla="*/ 0 w 716280"/>
              <a:gd name="connsiteY0" fmla="*/ 12192 h 24383"/>
              <a:gd name="connsiteX1" fmla="*/ 716280 w 716280"/>
              <a:gd name="connsiteY1" fmla="*/ 12192 h 24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6280" h="24383">
                <a:moveTo>
                  <a:pt x="0" y="12192"/>
                </a:moveTo>
                <a:lnTo>
                  <a:pt x="716280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1" name="Freeform 3"/>
          <p:cNvSpPr/>
          <p:nvPr/>
        </p:nvSpPr>
        <p:spPr>
          <a:xfrm>
            <a:off x="4497447" y="2426444"/>
            <a:ext cx="2784347" cy="18288"/>
          </a:xfrm>
          <a:custGeom>
            <a:avLst/>
            <a:gdLst>
              <a:gd name="connsiteX0" fmla="*/ 0 w 2784347"/>
              <a:gd name="connsiteY0" fmla="*/ 9144 h 18288"/>
              <a:gd name="connsiteX1" fmla="*/ 2784347 w 2784347"/>
              <a:gd name="connsiteY1" fmla="*/ 9144 h 1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84347" h="18288">
                <a:moveTo>
                  <a:pt x="0" y="9144"/>
                </a:moveTo>
                <a:lnTo>
                  <a:pt x="2784347" y="91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2" name="Freeform 3"/>
          <p:cNvSpPr/>
          <p:nvPr/>
        </p:nvSpPr>
        <p:spPr>
          <a:xfrm>
            <a:off x="1330576" y="2464544"/>
            <a:ext cx="1086611" cy="24383"/>
          </a:xfrm>
          <a:custGeom>
            <a:avLst/>
            <a:gdLst>
              <a:gd name="connsiteX0" fmla="*/ 0 w 1086611"/>
              <a:gd name="connsiteY0" fmla="*/ 12192 h 24383"/>
              <a:gd name="connsiteX1" fmla="*/ 1086611 w 1086611"/>
              <a:gd name="connsiteY1" fmla="*/ 12192 h 24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6611" h="24383">
                <a:moveTo>
                  <a:pt x="0" y="12192"/>
                </a:moveTo>
                <a:lnTo>
                  <a:pt x="1086611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8676" y="2000740"/>
            <a:ext cx="3149600" cy="8509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3502276" y="2483340"/>
            <a:ext cx="38433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956176" y="1822940"/>
            <a:ext cx="124713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009900" y="806940"/>
            <a:ext cx="4045979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1016000" algn="l"/>
              </a:tabLst>
            </a:pPr>
            <a:r>
              <a:rPr lang="en-US" altLang="zh-CN" sz="3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GBN: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接收方扩展</a:t>
            </a:r>
            <a:r>
              <a:rPr lang="en-US" altLang="zh-CN" sz="3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FSM</a:t>
            </a:r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1000"/>
              </a:lnSpc>
            </a:pPr>
            <a:endParaRPr lang="en-US" altLang="zh-CN" sz="2000" dirty="0"/>
          </a:p>
          <a:p>
            <a:pPr algn="l">
              <a:lnSpc>
                <a:spcPts val="2100"/>
              </a:lnSpc>
              <a:tabLst>
                <a:tab pos="1016000" algn="l"/>
              </a:tabLst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default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505576" y="1911840"/>
            <a:ext cx="303448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000" dirty="0"/>
              <a:t>	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notcurrupt(rcvpkt)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000" dirty="0"/>
              <a:t>	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hasseqnum(rcvpkt,expectedseqnum)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18276" y="2546840"/>
            <a:ext cx="1410643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extract(rcvpkt,data)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518276" y="2737340"/>
            <a:ext cx="3725379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make_pkt(expectedseqnum,ACK,chksum)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330576" y="2572240"/>
            <a:ext cx="1389804" cy="1940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expectedseqnum=1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330576" y="2762740"/>
            <a:ext cx="313226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 algn="l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2000" dirty="0"/>
              <a:t>	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make_pkt(expectedseqnum,ACK,chksum)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355976" y="2292840"/>
            <a:ext cx="14106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00"/>
              </a:lnSpc>
              <a:tabLst/>
            </a:pPr>
            <a:r>
              <a:rPr lang="en-US" altLang="zh-CN" sz="1600" dirty="0">
                <a:solidFill>
                  <a:srgbClr val="163794"/>
                </a:solidFill>
                <a:latin typeface="Symbol" pitchFamily="18" charset="0"/>
                <a:cs typeface="Symbol" pitchFamily="18" charset="0"/>
              </a:rPr>
              <a:t>L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58800" y="3207240"/>
            <a:ext cx="7349769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                                                                                 </a:t>
            </a:r>
            <a:r>
              <a:rPr lang="en-US" altLang="zh-CN" sz="1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	                                                                         </a:t>
            </a:r>
            <a:r>
              <a:rPr lang="en-US" altLang="zh-CN" sz="1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expectedseqnum</a:t>
            </a:r>
            <a:r>
              <a:rPr lang="en-US" altLang="zh-CN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++</a:t>
            </a:r>
          </a:p>
          <a:p>
            <a:pPr algn="l">
              <a:lnSpc>
                <a:spcPts val="3000"/>
              </a:lnSpc>
              <a:tabLst>
                <a:tab pos="393700" algn="l"/>
                <a:tab pos="49911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ACK机制: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发送拥有最高序列号的、已被正确接收的分组的ACK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23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	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可能产生重复ACK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22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	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只需要记住唯一的</a:t>
            </a:r>
            <a:r>
              <a:rPr lang="en-US" altLang="zh-CN" b="1" dirty="0">
                <a:solidFill>
                  <a:srgbClr val="163794"/>
                </a:solidFill>
                <a:latin typeface="Courier New" pitchFamily="18" charset="0"/>
                <a:cs typeface="Courier New" pitchFamily="18" charset="0"/>
              </a:rPr>
              <a:t>expectedseqnum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2700"/>
              </a:lnSpc>
              <a:tabLst>
                <a:tab pos="393700" algn="l"/>
                <a:tab pos="49911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乱序到达的分组：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23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	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直接丢弃</a:t>
            </a:r>
            <a:r>
              <a:rPr lang="en-US" altLang="zh-CN" dirty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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接收方没有缓存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22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	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重新确认序列号最大的、按序到达的分组</a:t>
            </a:r>
          </a:p>
        </p:txBody>
      </p:sp>
    </p:spTree>
    <p:extLst>
      <p:ext uri="{BB962C8B-B14F-4D97-AF65-F5344CB8AC3E}">
        <p14:creationId xmlns:p14="http://schemas.microsoft.com/office/powerpoint/2010/main" val="1056004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示例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750" y="1142999"/>
            <a:ext cx="5448788" cy="5225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119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825500" y="2768600"/>
            <a:ext cx="3707553" cy="20851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现 或者在一个芯片上实</a:t>
            </a:r>
          </a:p>
          <a:p>
            <a:pPr algn="l">
              <a:lnSpc>
                <a:spcPts val="33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现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以太网网卡，802.11网卡</a:t>
            </a:r>
          </a:p>
          <a:p>
            <a:pPr algn="l"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；以太网芯片组</a:t>
            </a:r>
          </a:p>
          <a:p>
            <a:pPr algn="l">
              <a:lnSpc>
                <a:spcPts val="36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实现链路层和物理层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2574" y="4876800"/>
            <a:ext cx="355065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链接主机的系统总线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102" y="5384800"/>
            <a:ext cx="426879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由硬件、软件与固件组成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578600" y="3225800"/>
            <a:ext cx="6223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cpu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物理传输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239000" y="3175000"/>
            <a:ext cx="584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memory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89900" y="3848100"/>
            <a:ext cx="698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67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主机</a:t>
            </a:r>
            <a:r>
              <a:rPr lang="en-US" altLang="zh-CN" sz="126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总线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PCI)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78700" y="54229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网络适配卡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43500" y="2819400"/>
            <a:ext cx="8001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sz="1200" b="1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8810E0-FF1D-4BBC-8DBF-DDA4E2A5D1A8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D10CD8-91C8-4BA1-8235-5DE1992F28A0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8959" y="213084"/>
            <a:ext cx="6400791" cy="2495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链路层的具体实现？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9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每个主机或路由器接口</a:t>
            </a:r>
          </a:p>
          <a:p>
            <a:pPr algn="l"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链路层在“适配器”</a:t>
            </a:r>
          </a:p>
          <a:p>
            <a:pPr algn="l">
              <a:lnSpc>
                <a:spcPts val="33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(即网络接口卡-NIC)中实</a:t>
            </a:r>
          </a:p>
        </p:txBody>
      </p:sp>
    </p:spTree>
    <p:extLst>
      <p:ext uri="{BB962C8B-B14F-4D97-AF65-F5344CB8AC3E}">
        <p14:creationId xmlns:p14="http://schemas.microsoft.com/office/powerpoint/2010/main" val="2309766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GBN</a:t>
            </a:r>
            <a:r>
              <a:rPr lang="zh-CN" altLang="en-US" dirty="0">
                <a:ea typeface="宋体" pitchFamily="2" charset="-122"/>
              </a:rPr>
              <a:t>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288" y="5256213"/>
            <a:ext cx="8367712" cy="1601787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管道化以及差错恢复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接收方窗口为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时错误的影响；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接收方窗口很大时错误的影响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9700" name="Picture 4" descr="3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638" y="1092200"/>
            <a:ext cx="5154612" cy="4135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2573"/>
            <a:ext cx="2581153" cy="3559175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采用</a:t>
            </a:r>
            <a:r>
              <a:rPr lang="en-US" altLang="zh-CN" dirty="0">
                <a:ea typeface="宋体" pitchFamily="2" charset="-122"/>
              </a:rPr>
              <a:t>GBN</a:t>
            </a:r>
            <a:r>
              <a:rPr lang="zh-CN" altLang="en-US" dirty="0">
                <a:ea typeface="宋体" pitchFamily="2" charset="-122"/>
              </a:rPr>
              <a:t>的滑动窗口协议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0724" name="Picture 4" descr="3-17a"/>
          <p:cNvPicPr>
            <a:picLocks noChangeAspect="1" noChangeArrowheads="1"/>
          </p:cNvPicPr>
          <p:nvPr/>
        </p:nvPicPr>
        <p:blipFill>
          <a:blip r:embed="rId2"/>
          <a:srcRect b="36394"/>
          <a:stretch>
            <a:fillRect/>
          </a:stretch>
        </p:blipFill>
        <p:spPr bwMode="auto">
          <a:xfrm>
            <a:off x="2601913" y="663575"/>
            <a:ext cx="6542087" cy="5522913"/>
          </a:xfrm>
          <a:prstGeom prst="rect">
            <a:avLst/>
          </a:prstGeom>
          <a:noFill/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3-17a"/>
          <p:cNvPicPr>
            <a:picLocks noChangeAspect="1" noChangeArrowheads="1"/>
          </p:cNvPicPr>
          <p:nvPr/>
        </p:nvPicPr>
        <p:blipFill>
          <a:blip r:embed="rId2"/>
          <a:srcRect t="62538" r="5855"/>
          <a:stretch>
            <a:fillRect/>
          </a:stretch>
        </p:blipFill>
        <p:spPr bwMode="auto">
          <a:xfrm>
            <a:off x="225425" y="1182688"/>
            <a:ext cx="8742363" cy="4614862"/>
          </a:xfrm>
          <a:prstGeom prst="rect">
            <a:avLst/>
          </a:prstGeom>
          <a:noFill/>
        </p:spPr>
      </p:pic>
      <p:sp>
        <p:nvSpPr>
          <p:cNvPr id="31749" name="Rectangle 5"/>
          <p:cNvSpPr>
            <a:spLocks noGrp="1" noChangeArrowheads="1"/>
          </p:cNvSpPr>
          <p:nvPr>
            <p:ph type="title"/>
          </p:nvPr>
        </p:nvSpPr>
        <p:spPr>
          <a:xfrm>
            <a:off x="-141288" y="195263"/>
            <a:ext cx="9380538" cy="846137"/>
          </a:xfrm>
          <a:noFill/>
          <a:ln/>
        </p:spPr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采用</a:t>
            </a:r>
            <a:r>
              <a:rPr lang="en-US" altLang="zh-CN" sz="4000" dirty="0">
                <a:ea typeface="宋体" pitchFamily="2" charset="-122"/>
              </a:rPr>
              <a:t>GBN</a:t>
            </a:r>
            <a:r>
              <a:rPr lang="zh-CN" altLang="en-US" sz="4000" dirty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采用</a:t>
            </a:r>
            <a:r>
              <a:rPr lang="en-US" altLang="zh-CN" sz="4000" dirty="0">
                <a:ea typeface="宋体" pitchFamily="2" charset="-122"/>
              </a:rPr>
              <a:t>GBN</a:t>
            </a:r>
            <a:r>
              <a:rPr lang="zh-CN" altLang="en-US" sz="4000" dirty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pic>
        <p:nvPicPr>
          <p:cNvPr id="32773" name="Picture 5" descr="3-17b"/>
          <p:cNvPicPr>
            <a:picLocks noChangeAspect="1" noChangeArrowheads="1"/>
          </p:cNvPicPr>
          <p:nvPr/>
        </p:nvPicPr>
        <p:blipFill>
          <a:blip r:embed="rId2"/>
          <a:srcRect b="56282"/>
          <a:stretch>
            <a:fillRect/>
          </a:stretch>
        </p:blipFill>
        <p:spPr bwMode="auto">
          <a:xfrm>
            <a:off x="371475" y="1281113"/>
            <a:ext cx="8323263" cy="4829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采用</a:t>
            </a:r>
            <a:r>
              <a:rPr lang="en-US" altLang="zh-CN" sz="4000" dirty="0">
                <a:ea typeface="宋体" pitchFamily="2" charset="-122"/>
              </a:rPr>
              <a:t>GBN</a:t>
            </a:r>
            <a:r>
              <a:rPr lang="zh-CN" altLang="en-US" sz="4000" dirty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33797" name="Picture 5" descr="3-17b"/>
          <p:cNvPicPr>
            <a:picLocks noChangeAspect="1" noChangeArrowheads="1"/>
          </p:cNvPicPr>
          <p:nvPr/>
        </p:nvPicPr>
        <p:blipFill>
          <a:blip r:embed="rId2"/>
          <a:srcRect t="43420" b="-389"/>
          <a:stretch>
            <a:fillRect/>
          </a:stretch>
        </p:blipFill>
        <p:spPr bwMode="auto">
          <a:xfrm>
            <a:off x="917575" y="993775"/>
            <a:ext cx="7556500" cy="5713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采用</a:t>
            </a:r>
            <a:r>
              <a:rPr lang="en-US" altLang="zh-CN" sz="3600" dirty="0">
                <a:ea typeface="宋体" pitchFamily="2" charset="-122"/>
              </a:rPr>
              <a:t>GBN</a:t>
            </a:r>
            <a:r>
              <a:rPr lang="zh-CN" altLang="en-US" sz="3600" dirty="0">
                <a:ea typeface="宋体" pitchFamily="2" charset="-122"/>
              </a:rPr>
              <a:t>的滑动窗口协议</a:t>
            </a:r>
            <a:r>
              <a:rPr lang="en-US" altLang="zh-CN" sz="3600" dirty="0">
                <a:ea typeface="宋体" pitchFamily="2" charset="-122"/>
              </a:rPr>
              <a:t>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软件模拟多个计时器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4820" name="Picture 4" descr="3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练习题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3092" y="1248508"/>
            <a:ext cx="8897815" cy="36112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304800" algn="l"/>
                <a:tab pos="3886200" algn="l"/>
              </a:tabLst>
            </a:pPr>
            <a:r>
              <a:rPr lang="en-US" altLang="zh-CN" sz="2087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数据链路层采用后退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帧（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）协议，发送方已经发送了编号为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7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的帧。当计时器超时时，若发送方只收到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号帧的确认，则发送方需要重发的帧数是多少？分别是那几个帧？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600"/>
              </a:lnSpc>
              <a:tabLst>
                <a:tab pos="304800" algn="l"/>
                <a:tab pos="3886200" algn="l"/>
              </a:tabLst>
            </a:pPr>
            <a:r>
              <a:rPr lang="en-US" altLang="zh-CN" sz="2087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解：根据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协议工作原理，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协议的确认是累积确认，所以此时发送端需要重发的帧数是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4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个，依次分别是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4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5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6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7</a:t>
            </a:r>
            <a:r>
              <a:rPr lang="en-US" altLang="zh-CN" sz="2460" dirty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号帧。</a:t>
            </a:r>
          </a:p>
        </p:txBody>
      </p:sp>
    </p:spTree>
    <p:extLst>
      <p:ext uri="{BB962C8B-B14F-4D97-AF65-F5344CB8AC3E}">
        <p14:creationId xmlns:p14="http://schemas.microsoft.com/office/powerpoint/2010/main" val="1447980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Selective Repeat</a:t>
            </a:r>
            <a:r>
              <a:rPr lang="zh-CN" altLang="en-US" dirty="0"/>
              <a:t> （</a:t>
            </a:r>
            <a:r>
              <a:rPr lang="en-US" altLang="zh-CN" dirty="0"/>
              <a:t>SR</a:t>
            </a:r>
            <a:r>
              <a:rPr lang="zh-CN" altLang="en-US" dirty="0"/>
              <a:t>）协议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91538" y="1137138"/>
            <a:ext cx="5748523" cy="39446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GBN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有什么缺陷？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接收方对每个分组</a:t>
            </a:r>
            <a:r>
              <a:rPr lang="en-US" altLang="zh-CN" sz="246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单独进行确认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设置</a:t>
            </a:r>
            <a:r>
              <a:rPr lang="en-US" altLang="zh-CN" sz="21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缓存机制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，缓存乱序到达的分组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发送方只重传那些没收到ACK的分组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为每个分组设置定时器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7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发送方窗口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N个连续的序列号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3937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限制已发送且未确认的分组</a:t>
            </a:r>
          </a:p>
        </p:txBody>
      </p:sp>
    </p:spTree>
    <p:extLst>
      <p:ext uri="{BB962C8B-B14F-4D97-AF65-F5344CB8AC3E}">
        <p14:creationId xmlns:p14="http://schemas.microsoft.com/office/powerpoint/2010/main" val="870915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Selective Repeat</a:t>
            </a:r>
            <a:r>
              <a:rPr lang="zh-CN" altLang="en-US" dirty="0"/>
              <a:t>：发送方</a:t>
            </a:r>
            <a:r>
              <a:rPr lang="en-US" altLang="zh-CN" dirty="0"/>
              <a:t>/</a:t>
            </a:r>
            <a:r>
              <a:rPr lang="zh-CN" altLang="en-US" dirty="0"/>
              <a:t>接收方窗口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492" y="1423375"/>
            <a:ext cx="8051800" cy="4833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980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61439"/>
            <a:ext cx="9144000" cy="1143000"/>
          </a:xfrm>
        </p:spPr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协议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557" y="1821963"/>
            <a:ext cx="3716212" cy="4448402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899" y="1796563"/>
            <a:ext cx="3725860" cy="4473802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884249" y="1744535"/>
            <a:ext cx="3495428" cy="408573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/>
              <a:t>	</a:t>
            </a:r>
            <a:r>
              <a:rPr lang="en-US" altLang="zh-CN" sz="2400" dirty="0">
                <a:solidFill>
                  <a:srgbClr val="99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endParaRPr lang="en-US" altLang="zh-C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/>
              <a:t>		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window,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20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timeout(n):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resend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n,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restart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timer</a:t>
            </a:r>
          </a:p>
          <a:p>
            <a:pPr algn="l">
              <a:lnSpc>
                <a:spcPts val="1000"/>
              </a:lnSpc>
            </a:pPr>
            <a:endParaRPr lang="en-US" altLang="zh-CN" sz="2400" dirty="0"/>
          </a:p>
          <a:p>
            <a:pPr algn="l">
              <a:lnSpc>
                <a:spcPts val="20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ACK(n)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[sendbase,sendbase+N]: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mark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received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smallest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unACKed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pkt,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/>
              <a:t>		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advance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/>
              <a:t>		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unACKed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#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30806" y="1656598"/>
            <a:ext cx="3467953" cy="418832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165100" algn="l"/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99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  <a:p>
            <a:pPr algn="l">
              <a:lnSpc>
                <a:spcPts val="2700"/>
              </a:lnSpc>
              <a:tabLst>
                <a:tab pos="165100" algn="l"/>
                <a:tab pos="304800" algn="l"/>
              </a:tabLst>
            </a:pPr>
            <a:endParaRPr lang="en-US" altLang="zh-CN" sz="2400" dirty="0">
              <a:solidFill>
                <a:srgbClr val="FF0000"/>
              </a:solidFill>
              <a:latin typeface="Comic Sans MS" pitchFamily="18" charset="0"/>
              <a:cs typeface="Comic Sans MS" pitchFamily="18" charset="0"/>
            </a:endParaRPr>
          </a:p>
          <a:p>
            <a:pPr algn="l">
              <a:lnSpc>
                <a:spcPts val="27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 err="1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pkt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[rcvbase,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rcvbase+N-1]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ACK(n)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out-of-order: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buffer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in-order: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deliver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(also</a:t>
            </a:r>
          </a:p>
          <a:p>
            <a:pPr algn="l">
              <a:lnSpc>
                <a:spcPts val="20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/>
              <a:t>		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deliver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buffered,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in-order</a:t>
            </a:r>
          </a:p>
          <a:p>
            <a:pPr algn="l">
              <a:lnSpc>
                <a:spcPts val="21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/>
              <a:t>		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pkts),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advance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window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 algn="l">
              <a:lnSpc>
                <a:spcPts val="21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/>
              <a:t>		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not-yet-received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pkt</a:t>
            </a:r>
          </a:p>
          <a:p>
            <a:pPr algn="l">
              <a:lnSpc>
                <a:spcPts val="30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pkt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[rcvbase-N,rcvbase-1]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ACK(n)</a:t>
            </a:r>
          </a:p>
          <a:p>
            <a:pPr algn="l">
              <a:lnSpc>
                <a:spcPts val="30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otherwise: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35379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08000" y="4381500"/>
            <a:ext cx="3848811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457200" algn="l"/>
                <a:tab pos="7493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发送端：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将数据报封装成帧</a:t>
            </a:r>
          </a:p>
          <a:p>
            <a:pPr algn="l">
              <a:lnSpc>
                <a:spcPts val="29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增加差错检测比特，实现可</a:t>
            </a:r>
          </a:p>
          <a:p>
            <a:pPr algn="l">
              <a:lnSpc>
                <a:spcPts val="23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靠数据传输和流量控制等.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97400" y="4394200"/>
            <a:ext cx="3848811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457200" algn="l"/>
                <a:tab pos="7366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接收端：</a:t>
            </a:r>
          </a:p>
          <a:p>
            <a:pPr algn="l"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检测差错，实现可靠数据传</a:t>
            </a:r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输和流量控制等</a:t>
            </a:r>
          </a:p>
          <a:p>
            <a:pPr algn="l"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提取数据报，交付上层协议</a:t>
            </a:r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实体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52700" y="2438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控制器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426200" y="24511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控制器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061200" y="3263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接收端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76400" y="19812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24500" y="2006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37100" y="3441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57400" y="3263900"/>
            <a:ext cx="698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F142A-B1DF-4D12-B75D-81467EDAE60D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41A6B5-CCE8-45BB-B2A4-24DAFC475965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08880" y="291796"/>
            <a:ext cx="2572820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网卡间通信</a:t>
            </a:r>
          </a:p>
        </p:txBody>
      </p:sp>
    </p:spTree>
    <p:extLst>
      <p:ext uri="{BB962C8B-B14F-4D97-AF65-F5344CB8AC3E}">
        <p14:creationId xmlns:p14="http://schemas.microsoft.com/office/powerpoint/2010/main" val="587025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协议示例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768" y="1025768"/>
            <a:ext cx="6738985" cy="5719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4139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协议：困境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0431" y="1143000"/>
            <a:ext cx="4385816" cy="4944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序列号: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窗口尺寸：3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接收方能区分开右侧两种不同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的场景吗？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9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(a)中，发送方重发分组0,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收方收到后会如何处理？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问题：序列号空间大小与窗口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尺寸需满足什么关系？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+N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1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&lt;=2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8" y="1143000"/>
            <a:ext cx="3825630" cy="55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3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一个采用了选择重传机制的滑动窗口协议</a:t>
            </a:r>
            <a:endParaRPr lang="en-US" altLang="zh-CN" sz="3200" dirty="0">
              <a:ea typeface="宋体" pitchFamily="2" charset="-122"/>
            </a:endParaRPr>
          </a:p>
        </p:txBody>
      </p:sp>
      <p:pic>
        <p:nvPicPr>
          <p:cNvPr id="35844" name="Picture 4" descr="3-19a"/>
          <p:cNvPicPr>
            <a:picLocks noChangeAspect="1" noChangeArrowheads="1"/>
          </p:cNvPicPr>
          <p:nvPr/>
        </p:nvPicPr>
        <p:blipFill>
          <a:blip r:embed="rId2"/>
          <a:srcRect b="41296"/>
          <a:stretch>
            <a:fillRect/>
          </a:stretch>
        </p:blipFill>
        <p:spPr bwMode="auto">
          <a:xfrm>
            <a:off x="1500188" y="873125"/>
            <a:ext cx="6469062" cy="5353050"/>
          </a:xfrm>
          <a:prstGeom prst="rect">
            <a:avLst/>
          </a:prstGeom>
          <a:noFill/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3-19a"/>
          <p:cNvPicPr>
            <a:picLocks noChangeAspect="1" noChangeArrowheads="1"/>
          </p:cNvPicPr>
          <p:nvPr/>
        </p:nvPicPr>
        <p:blipFill>
          <a:blip r:embed="rId2"/>
          <a:srcRect t="58780"/>
          <a:stretch>
            <a:fillRect/>
          </a:stretch>
        </p:blipFill>
        <p:spPr bwMode="auto">
          <a:xfrm>
            <a:off x="609600" y="1041400"/>
            <a:ext cx="7872413" cy="4575175"/>
          </a:xfrm>
          <a:prstGeom prst="rect">
            <a:avLst/>
          </a:prstGeom>
          <a:noFill/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  <a:noFill/>
          <a:ln/>
        </p:spPr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>
                <a:ea typeface="宋体" pitchFamily="2" charset="-122"/>
              </a:rPr>
              <a:t>(2)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>
                <a:ea typeface="宋体" pitchFamily="2" charset="-122"/>
              </a:rPr>
              <a:t>(3)</a:t>
            </a:r>
          </a:p>
        </p:txBody>
      </p:sp>
      <p:pic>
        <p:nvPicPr>
          <p:cNvPr id="37892" name="Picture 4" descr="3-19b"/>
          <p:cNvPicPr>
            <a:picLocks noChangeAspect="1" noChangeArrowheads="1"/>
          </p:cNvPicPr>
          <p:nvPr/>
        </p:nvPicPr>
        <p:blipFill>
          <a:blip r:embed="rId2"/>
          <a:srcRect b="41734"/>
          <a:stretch>
            <a:fillRect/>
          </a:stretch>
        </p:blipFill>
        <p:spPr bwMode="auto">
          <a:xfrm>
            <a:off x="773113" y="1055688"/>
            <a:ext cx="7267575" cy="5802312"/>
          </a:xfrm>
          <a:prstGeom prst="rect">
            <a:avLst/>
          </a:prstGeom>
          <a:noFill/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1925"/>
            <a:ext cx="9144000" cy="1143000"/>
          </a:xfrm>
        </p:spPr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>
                <a:ea typeface="宋体" pitchFamily="2" charset="-122"/>
              </a:rPr>
              <a:t>(4)</a:t>
            </a:r>
          </a:p>
        </p:txBody>
      </p:sp>
      <p:pic>
        <p:nvPicPr>
          <p:cNvPr id="38916" name="Picture 4" descr="3-19b"/>
          <p:cNvPicPr>
            <a:picLocks noChangeAspect="1" noChangeArrowheads="1"/>
          </p:cNvPicPr>
          <p:nvPr/>
        </p:nvPicPr>
        <p:blipFill>
          <a:blip r:embed="rId2"/>
          <a:srcRect t="58131"/>
          <a:stretch>
            <a:fillRect/>
          </a:stretch>
        </p:blipFill>
        <p:spPr bwMode="auto">
          <a:xfrm>
            <a:off x="241300" y="1073150"/>
            <a:ext cx="8580438" cy="49228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>
                <a:ea typeface="宋体" pitchFamily="2" charset="-122"/>
              </a:rPr>
              <a:t>(5)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4462463"/>
            <a:ext cx="8642350" cy="209073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窗口大小为</a:t>
            </a:r>
            <a:r>
              <a:rPr lang="en-US" altLang="zh-CN" dirty="0">
                <a:ea typeface="宋体" pitchFamily="2" charset="-122"/>
              </a:rPr>
              <a:t>7</a:t>
            </a:r>
            <a:r>
              <a:rPr lang="zh-CN" altLang="en-US" dirty="0">
                <a:ea typeface="宋体" pitchFamily="2" charset="-122"/>
              </a:rPr>
              <a:t>的初始情景；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发出</a:t>
            </a:r>
            <a:r>
              <a:rPr lang="en-US" altLang="zh-CN" dirty="0">
                <a:ea typeface="宋体" pitchFamily="2" charset="-122"/>
              </a:rPr>
              <a:t>7</a:t>
            </a:r>
            <a:r>
              <a:rPr lang="zh-CN" altLang="en-US" dirty="0">
                <a:ea typeface="宋体" pitchFamily="2" charset="-122"/>
              </a:rPr>
              <a:t>个帧并且接受</a:t>
            </a:r>
            <a:r>
              <a:rPr lang="en-US" altLang="zh-CN" dirty="0">
                <a:ea typeface="宋体" pitchFamily="2" charset="-122"/>
              </a:rPr>
              <a:t>7</a:t>
            </a:r>
            <a:r>
              <a:rPr lang="zh-CN" altLang="en-US" dirty="0">
                <a:ea typeface="宋体" pitchFamily="2" charset="-122"/>
              </a:rPr>
              <a:t>帧，但尚未确认；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窗口大小为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的初始情景；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zh-CN" altLang="en-US" dirty="0">
                <a:ea typeface="宋体" pitchFamily="2" charset="-122"/>
              </a:rPr>
              <a:t>发出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个帧并且接受</a:t>
            </a:r>
            <a:r>
              <a:rPr lang="en-US" altLang="zh-CN" dirty="0">
                <a:ea typeface="宋体" pitchFamily="2" charset="-122"/>
              </a:rPr>
              <a:t>4</a:t>
            </a:r>
            <a:r>
              <a:rPr lang="zh-CN" altLang="en-US" dirty="0">
                <a:ea typeface="宋体" pitchFamily="2" charset="-122"/>
              </a:rPr>
              <a:t>帧，但尚未确认；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9940" name="Picture 4" descr="3-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689100"/>
            <a:ext cx="7899400" cy="2097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 dirty="0"/>
              <a:t>可靠传输原理与协议回顾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43540" y="1461476"/>
            <a:ext cx="3438442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信道的(不可靠)特性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可靠数据传输的需求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1.0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2.0,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2.1,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2.2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3.0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流水线与滑动窗口协议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GBN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60" y="1363806"/>
            <a:ext cx="1008855" cy="42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01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窗口大小的限制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9888" y="1122363"/>
            <a:ext cx="8093075" cy="3990975"/>
          </a:xfrm>
        </p:spPr>
        <p:txBody>
          <a:bodyPr/>
          <a:lstStyle/>
          <a:p>
            <a:pPr marL="447675" indent="-447675">
              <a:buSzPct val="120000"/>
              <a:buFontTx/>
              <a:buChar char="•"/>
            </a:pPr>
            <a:r>
              <a:rPr lang="en-US" altLang="zh-CN" sz="3600" dirty="0">
                <a:ea typeface="宋体" pitchFamily="2" charset="-122"/>
              </a:rPr>
              <a:t>n bits</a:t>
            </a:r>
            <a:r>
              <a:rPr lang="zh-CN" altLang="en-US" sz="3600" dirty="0">
                <a:ea typeface="宋体" pitchFamily="2" charset="-122"/>
              </a:rPr>
              <a:t>序列号</a:t>
            </a:r>
            <a:endParaRPr lang="en-US" altLang="zh-CN" sz="3600" dirty="0">
              <a:ea typeface="宋体" pitchFamily="2" charset="-122"/>
            </a:endParaRPr>
          </a:p>
          <a:p>
            <a:pPr marL="447675" indent="-447675">
              <a:buSzPct val="120000"/>
              <a:buFontTx/>
              <a:buChar char="•"/>
            </a:pPr>
            <a:r>
              <a:rPr lang="en-US" altLang="zh-CN" sz="3600" dirty="0" err="1">
                <a:ea typeface="宋体" pitchFamily="2" charset="-122"/>
              </a:rPr>
              <a:t>W</a:t>
            </a:r>
            <a:r>
              <a:rPr lang="en-US" altLang="zh-CN" sz="3600" baseline="-25000" dirty="0" err="1">
                <a:ea typeface="宋体" pitchFamily="2" charset="-122"/>
              </a:rPr>
              <a:t>s</a:t>
            </a:r>
            <a:r>
              <a:rPr lang="zh-CN" altLang="en-US" sz="3600" dirty="0">
                <a:ea typeface="宋体" pitchFamily="2" charset="-122"/>
              </a:rPr>
              <a:t>：发送窗口的大小</a:t>
            </a:r>
            <a:endParaRPr lang="en-US" altLang="zh-CN" sz="3600" dirty="0">
              <a:ea typeface="宋体" pitchFamily="2" charset="-122"/>
            </a:endParaRPr>
          </a:p>
          <a:p>
            <a:pPr marL="447675" indent="-447675">
              <a:buSzPct val="120000"/>
              <a:buFontTx/>
              <a:buChar char="•"/>
            </a:pPr>
            <a:r>
              <a:rPr lang="en-US" altLang="zh-CN" sz="3600" dirty="0" err="1">
                <a:ea typeface="宋体" pitchFamily="2" charset="-122"/>
              </a:rPr>
              <a:t>W</a:t>
            </a:r>
            <a:r>
              <a:rPr lang="en-US" altLang="zh-CN" sz="3600" baseline="-25000" dirty="0" err="1">
                <a:ea typeface="宋体" pitchFamily="2" charset="-122"/>
              </a:rPr>
              <a:t>r</a:t>
            </a:r>
            <a:r>
              <a:rPr lang="zh-CN" altLang="en-US" sz="3600" dirty="0">
                <a:ea typeface="宋体" pitchFamily="2" charset="-122"/>
              </a:rPr>
              <a:t>：接收窗口的大小</a:t>
            </a:r>
            <a:endParaRPr lang="en-US" altLang="zh-CN" sz="3600" baseline="-25000" dirty="0">
              <a:ea typeface="宋体" pitchFamily="2" charset="-122"/>
            </a:endParaRPr>
          </a:p>
          <a:p>
            <a:pPr marL="447675" indent="-447675">
              <a:buSzPct val="120000"/>
              <a:buFontTx/>
              <a:buChar char="•"/>
            </a:pPr>
            <a:r>
              <a:rPr lang="en-US" altLang="zh-CN" sz="3600" dirty="0" err="1">
                <a:ea typeface="宋体" pitchFamily="2" charset="-122"/>
              </a:rPr>
              <a:t>W</a:t>
            </a:r>
            <a:r>
              <a:rPr lang="en-US" altLang="zh-CN" sz="3600" baseline="-25000" dirty="0" err="1">
                <a:ea typeface="宋体" pitchFamily="2" charset="-122"/>
              </a:rPr>
              <a:t>s</a:t>
            </a:r>
            <a:r>
              <a:rPr lang="en-US" altLang="zh-CN" sz="3600" baseline="-25000" dirty="0">
                <a:ea typeface="宋体" pitchFamily="2" charset="-122"/>
              </a:rPr>
              <a:t> </a:t>
            </a:r>
            <a:r>
              <a:rPr lang="en-US" altLang="zh-CN" sz="3600" dirty="0">
                <a:ea typeface="宋体" pitchFamily="2" charset="-122"/>
              </a:rPr>
              <a:t>+ </a:t>
            </a:r>
            <a:r>
              <a:rPr lang="en-US" altLang="zh-CN" sz="3600" dirty="0" err="1">
                <a:ea typeface="宋体" pitchFamily="2" charset="-122"/>
              </a:rPr>
              <a:t>W</a:t>
            </a:r>
            <a:r>
              <a:rPr lang="en-US" altLang="zh-CN" sz="3600" baseline="-25000" dirty="0" err="1">
                <a:ea typeface="宋体" pitchFamily="2" charset="-122"/>
              </a:rPr>
              <a:t>r</a:t>
            </a:r>
            <a:r>
              <a:rPr lang="en-US" altLang="zh-CN" sz="3600" dirty="0">
                <a:ea typeface="宋体" pitchFamily="2" charset="-122"/>
              </a:rPr>
              <a:t> </a:t>
            </a:r>
            <a:r>
              <a:rPr lang="en-US" altLang="zh-CN" sz="3600" dirty="0">
                <a:ea typeface="宋体" pitchFamily="2" charset="-122"/>
                <a:cs typeface="Times New Roman" pitchFamily="18" charset="0"/>
              </a:rPr>
              <a:t>≤2</a:t>
            </a:r>
            <a:r>
              <a:rPr lang="en-US" altLang="zh-CN" sz="3600" baseline="30000" dirty="0">
                <a:ea typeface="宋体" pitchFamily="2" charset="-122"/>
                <a:cs typeface="Times New Roman" pitchFamily="18" charset="0"/>
              </a:rPr>
              <a:t>n</a:t>
            </a:r>
          </a:p>
          <a:p>
            <a:pPr marL="447675" indent="-447675">
              <a:buSzPct val="120000"/>
              <a:buFontTx/>
              <a:buChar char="•"/>
            </a:pPr>
            <a:endParaRPr lang="en-US" altLang="zh-CN" sz="3600" dirty="0">
              <a:ea typeface="宋体" pitchFamily="2" charset="-122"/>
            </a:endParaRP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0813" y="3767138"/>
            <a:ext cx="2890837" cy="2838450"/>
          </a:xfrm>
          <a:prstGeom prst="rect">
            <a:avLst/>
          </a:prstGeom>
          <a:noFill/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9963" y="3705225"/>
            <a:ext cx="2890837" cy="2838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18771"/>
            <a:ext cx="9144000" cy="4619171"/>
          </a:xfrm>
        </p:spPr>
        <p:txBody>
          <a:bodyPr/>
          <a:lstStyle/>
          <a:p>
            <a:pPr>
              <a:lnSpc>
                <a:spcPts val="3300"/>
              </a:lnSpc>
              <a:buFontTx/>
              <a:buChar char="•"/>
            </a:pPr>
            <a:r>
              <a:rPr lang="zh-CN" altLang="en-US" dirty="0">
                <a:ea typeface="宋体" pitchFamily="2" charset="-122"/>
              </a:rPr>
              <a:t>停等协议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>
              <a:lnSpc>
                <a:spcPts val="3300"/>
              </a:lnSpc>
              <a:buFontTx/>
              <a:buChar char="•"/>
            </a:pPr>
            <a:r>
              <a:rPr lang="zh-CN" altLang="en-US" dirty="0">
                <a:ea typeface="宋体" pitchFamily="2" charset="-122"/>
              </a:rPr>
              <a:t>没有错误产生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ts val="3300"/>
              </a:lnSpc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t</a:t>
            </a:r>
            <a:r>
              <a:rPr lang="en-US" altLang="zh-CN" baseline="-25000" dirty="0">
                <a:ea typeface="宋体" pitchFamily="2" charset="-122"/>
              </a:rPr>
              <a:t>0  </a:t>
            </a:r>
            <a:r>
              <a:rPr lang="en-US" altLang="zh-CN" dirty="0">
                <a:ea typeface="宋体" pitchFamily="2" charset="-122"/>
              </a:rPr>
              <a:t>=2t</a:t>
            </a:r>
            <a:r>
              <a:rPr lang="en-US" altLang="zh-CN" baseline="-25000" dirty="0">
                <a:ea typeface="宋体" pitchFamily="2" charset="-122"/>
              </a:rPr>
              <a:t>prop</a:t>
            </a:r>
            <a:r>
              <a:rPr lang="en-US" altLang="zh-CN" dirty="0">
                <a:ea typeface="宋体" pitchFamily="2" charset="-122"/>
              </a:rPr>
              <a:t>+2t</a:t>
            </a:r>
            <a:r>
              <a:rPr lang="en-US" altLang="zh-CN" baseline="-25000" dirty="0">
                <a:ea typeface="宋体" pitchFamily="2" charset="-122"/>
              </a:rPr>
              <a:t>proc</a:t>
            </a:r>
            <a:r>
              <a:rPr lang="en-US" altLang="zh-CN" dirty="0">
                <a:ea typeface="宋体" pitchFamily="2" charset="-122"/>
              </a:rPr>
              <a:t>+t</a:t>
            </a:r>
            <a:r>
              <a:rPr lang="en-US" altLang="zh-CN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+t</a:t>
            </a:r>
            <a:r>
              <a:rPr lang="en-US" altLang="zh-CN" baseline="-25000" dirty="0">
                <a:ea typeface="宋体" pitchFamily="2" charset="-122"/>
              </a:rPr>
              <a:t>ack</a:t>
            </a:r>
            <a:r>
              <a:rPr lang="en-US" altLang="zh-CN" dirty="0">
                <a:ea typeface="宋体" pitchFamily="2" charset="-122"/>
              </a:rPr>
              <a:t>=2t</a:t>
            </a:r>
            <a:r>
              <a:rPr lang="en-US" altLang="zh-CN" baseline="-25000" dirty="0">
                <a:ea typeface="宋体" pitchFamily="2" charset="-122"/>
              </a:rPr>
              <a:t>prop</a:t>
            </a:r>
            <a:r>
              <a:rPr lang="en-US" altLang="zh-CN" dirty="0">
                <a:ea typeface="宋体" pitchFamily="2" charset="-122"/>
              </a:rPr>
              <a:t>+2t</a:t>
            </a:r>
            <a:r>
              <a:rPr lang="en-US" altLang="zh-CN" baseline="-25000" dirty="0">
                <a:ea typeface="宋体" pitchFamily="2" charset="-122"/>
              </a:rPr>
              <a:t>proc</a:t>
            </a:r>
            <a:r>
              <a:rPr lang="en-US" altLang="zh-CN" dirty="0">
                <a:ea typeface="宋体" pitchFamily="2" charset="-122"/>
              </a:rPr>
              <a:t>+n</a:t>
            </a:r>
            <a:r>
              <a:rPr lang="en-US" altLang="zh-CN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/</a:t>
            </a:r>
            <a:r>
              <a:rPr lang="en-US" altLang="zh-CN" dirty="0" err="1">
                <a:ea typeface="宋体" pitchFamily="2" charset="-122"/>
              </a:rPr>
              <a:t>R+n</a:t>
            </a:r>
            <a:r>
              <a:rPr lang="en-US" altLang="zh-CN" baseline="-25000" dirty="0" err="1">
                <a:ea typeface="宋体" pitchFamily="2" charset="-122"/>
              </a:rPr>
              <a:t>a</a:t>
            </a:r>
            <a:r>
              <a:rPr lang="en-US" altLang="zh-CN" dirty="0">
                <a:ea typeface="宋体" pitchFamily="2" charset="-122"/>
              </a:rPr>
              <a:t>/R</a:t>
            </a:r>
          </a:p>
          <a:p>
            <a:pPr>
              <a:lnSpc>
                <a:spcPts val="3300"/>
              </a:lnSpc>
              <a:buFontTx/>
              <a:buChar char="•"/>
            </a:pPr>
            <a:r>
              <a:rPr lang="en-US" altLang="zh-CN" dirty="0">
                <a:ea typeface="宋体" pitchFamily="2" charset="-122"/>
              </a:rPr>
              <a:t>P</a:t>
            </a:r>
            <a:r>
              <a:rPr lang="en-US" altLang="zh-CN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是传输一个帧时发生错误需要重传的概率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ts val="3300"/>
              </a:lnSpc>
              <a:buFontTx/>
              <a:buChar char="•"/>
            </a:pPr>
            <a:r>
              <a:rPr lang="en-US" altLang="zh-CN" dirty="0" err="1">
                <a:ea typeface="宋体" pitchFamily="2" charset="-122"/>
              </a:rPr>
              <a:t>t</a:t>
            </a:r>
            <a:r>
              <a:rPr lang="en-US" altLang="zh-CN" baseline="-25000" dirty="0" err="1">
                <a:ea typeface="宋体" pitchFamily="2" charset="-122"/>
              </a:rPr>
              <a:t>sw</a:t>
            </a:r>
            <a:r>
              <a:rPr lang="en-US" altLang="zh-CN" dirty="0">
                <a:ea typeface="宋体" pitchFamily="2" charset="-122"/>
              </a:rPr>
              <a:t>=t</a:t>
            </a:r>
            <a:r>
              <a:rPr lang="en-US" altLang="zh-CN" baseline="-25000" dirty="0">
                <a:ea typeface="宋体" pitchFamily="2" charset="-122"/>
              </a:rPr>
              <a:t>0</a:t>
            </a:r>
            <a:r>
              <a:rPr lang="en-US" altLang="zh-CN" dirty="0">
                <a:ea typeface="宋体" pitchFamily="2" charset="-122"/>
              </a:rPr>
              <a:t>/(1-P</a:t>
            </a:r>
            <a:r>
              <a:rPr lang="en-US" altLang="zh-CN" baseline="-25000" dirty="0">
                <a:ea typeface="宋体" pitchFamily="2" charset="-122"/>
              </a:rPr>
              <a:t>f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pPr>
              <a:lnSpc>
                <a:spcPts val="3300"/>
              </a:lnSpc>
              <a:buFontTx/>
              <a:buChar char="•"/>
            </a:pPr>
            <a:r>
              <a:rPr lang="zh-CN" altLang="en-US" dirty="0">
                <a:ea typeface="宋体" pitchFamily="2" charset="-122"/>
              </a:rPr>
              <a:t>效率</a:t>
            </a:r>
            <a:r>
              <a:rPr lang="en-US" altLang="zh-CN" dirty="0">
                <a:ea typeface="宋体" pitchFamily="2" charset="-122"/>
              </a:rPr>
              <a:t>: </a:t>
            </a:r>
            <a:r>
              <a:rPr lang="el-GR" altLang="zh-CN" dirty="0">
                <a:cs typeface="Times New Roman" pitchFamily="18" charset="0"/>
              </a:rPr>
              <a:t>η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sw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=((</a:t>
            </a: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f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-n</a:t>
            </a:r>
            <a:r>
              <a:rPr lang="en-US" altLang="zh-CN" baseline="-25000" dirty="0">
                <a:ea typeface="宋体" pitchFamily="2" charset="-122"/>
                <a:cs typeface="Times New Roman" pitchFamily="18" charset="0"/>
              </a:rPr>
              <a:t>o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)/</a:t>
            </a:r>
            <a:r>
              <a:rPr lang="en-US" altLang="zh-CN" dirty="0" err="1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baseline="-25000" dirty="0" err="1">
                <a:ea typeface="宋体" pitchFamily="2" charset="-122"/>
                <a:cs typeface="Times New Roman" pitchFamily="18" charset="0"/>
              </a:rPr>
              <a:t>sw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)/R</a:t>
            </a:r>
          </a:p>
          <a:p>
            <a:pPr>
              <a:lnSpc>
                <a:spcPts val="3300"/>
              </a:lnSpc>
              <a:buFontTx/>
              <a:buChar char="•"/>
            </a:pPr>
            <a:r>
              <a:rPr lang="zh-CN" altLang="en-US" dirty="0">
                <a:ea typeface="宋体" pitchFamily="2" charset="-122"/>
                <a:cs typeface="Times New Roman" pitchFamily="18" charset="0"/>
              </a:rPr>
              <a:t>其中，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err="1">
                <a:ea typeface="宋体" pitchFamily="2" charset="-122"/>
              </a:rPr>
              <a:t>n</a:t>
            </a:r>
            <a:r>
              <a:rPr lang="en-US" altLang="zh-CN" baseline="-25000" dirty="0" err="1">
                <a:ea typeface="宋体" pitchFamily="2" charset="-122"/>
              </a:rPr>
              <a:t>f</a:t>
            </a:r>
            <a:r>
              <a:rPr lang="en-US" altLang="zh-CN" baseline="-25000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,</a:t>
            </a:r>
            <a:r>
              <a:rPr lang="en-US" altLang="zh-CN" baseline="-25000" dirty="0">
                <a:ea typeface="宋体" pitchFamily="2" charset="-122"/>
              </a:rPr>
              <a:t> </a:t>
            </a:r>
            <a:r>
              <a:rPr lang="en-US" altLang="zh-CN" dirty="0" err="1">
                <a:ea typeface="宋体" pitchFamily="2" charset="-122"/>
              </a:rPr>
              <a:t>n</a:t>
            </a:r>
            <a:r>
              <a:rPr lang="en-US" altLang="zh-CN" baseline="-25000" dirty="0" err="1">
                <a:ea typeface="宋体" pitchFamily="2" charset="-122"/>
              </a:rPr>
              <a:t>a</a:t>
            </a:r>
            <a:r>
              <a:rPr lang="en-US" altLang="zh-CN" baseline="-25000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, 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baseline="-25000" dirty="0">
                <a:ea typeface="宋体" pitchFamily="2" charset="-122"/>
                <a:cs typeface="Times New Roman" pitchFamily="18" charset="0"/>
              </a:rPr>
              <a:t>o 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分别是数据帧的比特数、确认帧（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ACK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）的比特数以及负载的比特数；</a:t>
            </a:r>
            <a:r>
              <a:rPr lang="en-US" altLang="zh-CN" dirty="0"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dirty="0">
                <a:ea typeface="宋体" pitchFamily="2" charset="-122"/>
                <a:cs typeface="Times New Roman" pitchFamily="18" charset="0"/>
              </a:rPr>
              <a:t>是带宽。</a:t>
            </a:r>
            <a:endParaRPr lang="en-US" altLang="zh-CN" dirty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58800" y="423863"/>
            <a:ext cx="7620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>
                <a:solidFill>
                  <a:srgbClr val="FF0000"/>
                </a:solidFill>
                <a:latin typeface="Times New Roman" pitchFamily="18" charset="0"/>
              </a:rPr>
              <a:t>数据链路层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276225" y="1417638"/>
            <a:ext cx="8861425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第二层针对第一层的每一个限制，都提供了解决方</a:t>
            </a:r>
            <a:endParaRPr lang="en-US" altLang="zh-CN" sz="2800" dirty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案：</a:t>
            </a:r>
            <a:endParaRPr lang="en-US" altLang="en-US" sz="2800" dirty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第一层无法与上层通信；</a:t>
            </a:r>
            <a:endParaRPr lang="en-US" altLang="zh-CN" sz="2400" dirty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第二层通过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Logical Link Control</a:t>
            </a:r>
            <a:r>
              <a:rPr lang="en-US" altLang="en-US" sz="2400" dirty="0">
                <a:solidFill>
                  <a:schemeClr val="accent2"/>
                </a:solidFill>
                <a:latin typeface="+mn-lt"/>
              </a:rPr>
              <a:t> (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LLC</a:t>
            </a:r>
            <a:r>
              <a:rPr lang="en-US" altLang="en-US" sz="2400" dirty="0">
                <a:solidFill>
                  <a:schemeClr val="accent2"/>
                </a:solidFill>
                <a:latin typeface="+mn-lt"/>
              </a:rPr>
              <a:t>)</a:t>
            </a:r>
            <a:r>
              <a:rPr lang="zh-CN" altLang="en-US" sz="2400" dirty="0">
                <a:latin typeface="+mn-lt"/>
              </a:rPr>
              <a:t>实现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与上层通信。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第一层无法命名或识别计算机；</a:t>
            </a:r>
            <a:endParaRPr lang="en-US" altLang="en-US" sz="2400" dirty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第二层使用寻址过程或者命名过程来识别计算机。</a:t>
            </a: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第一层只能描述比特流；</a:t>
            </a:r>
            <a:endParaRPr lang="en-US" altLang="zh-CN" sz="2400" dirty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第二层使用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framing </a:t>
            </a:r>
            <a:r>
              <a:rPr lang="zh-CN" altLang="en-US" sz="2400" i="1" dirty="0">
                <a:solidFill>
                  <a:schemeClr val="accent2"/>
                </a:solidFill>
                <a:latin typeface="+mn-lt"/>
              </a:rPr>
              <a:t>（成帧）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来封装比特。</a:t>
            </a:r>
            <a:endParaRPr lang="en-US" altLang="en-US" sz="2400" dirty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层无法决定哪台计算机将同时传输来自同一组的二进制数据；</a:t>
            </a:r>
            <a:endParaRPr lang="en-US" altLang="zh-CN" sz="2400" dirty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层使用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Media Access Control (MAC)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来实现。</a:t>
            </a:r>
            <a:endParaRPr lang="en-US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72786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2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2" dur="500"/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utoUpdateAnimBg="0"/>
      <p:bldP spid="62467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协议验证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8988" y="1568450"/>
            <a:ext cx="8355012" cy="498475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4000" dirty="0">
                <a:ea typeface="宋体" pitchFamily="2" charset="-122"/>
              </a:rPr>
              <a:t>有限状态机模型</a:t>
            </a:r>
            <a:endParaRPr lang="en-US" altLang="zh-CN" sz="40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altLang="zh-CN" sz="4000" dirty="0">
                <a:ea typeface="宋体" pitchFamily="2" charset="-122"/>
              </a:rPr>
              <a:t>Petri</a:t>
            </a:r>
            <a:r>
              <a:rPr lang="zh-CN" altLang="en-US" sz="4000" dirty="0">
                <a:ea typeface="宋体" pitchFamily="2" charset="-122"/>
              </a:rPr>
              <a:t>网模型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有限状态机模型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175" y="5762625"/>
            <a:ext cx="688975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 </a:t>
            </a:r>
            <a:r>
              <a:rPr lang="zh-CN" altLang="en-US" dirty="0">
                <a:ea typeface="宋体" pitchFamily="2" charset="-122"/>
              </a:rPr>
              <a:t>协议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的状态图；</a:t>
            </a:r>
            <a:r>
              <a:rPr lang="en-US" altLang="zh-CN" dirty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传输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1988" name="Picture 4" descr="3-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588" y="1720850"/>
            <a:ext cx="7534275" cy="337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Petri </a:t>
            </a:r>
            <a:r>
              <a:rPr lang="zh-CN" altLang="en-US" dirty="0">
                <a:ea typeface="宋体" pitchFamily="2" charset="-122"/>
              </a:rPr>
              <a:t>网模型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两个位置和两个转换的</a:t>
            </a:r>
            <a:r>
              <a:rPr lang="en-US" altLang="zh-CN" dirty="0">
                <a:ea typeface="宋体" pitchFamily="2" charset="-122"/>
              </a:rPr>
              <a:t>Petri</a:t>
            </a:r>
            <a:r>
              <a:rPr lang="zh-CN" altLang="en-US" dirty="0">
                <a:ea typeface="宋体" pitchFamily="2" charset="-122"/>
              </a:rPr>
              <a:t>网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3012" name="Picture 4" descr="3-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675" y="2755900"/>
            <a:ext cx="7291388" cy="1355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Petri </a:t>
            </a:r>
            <a:r>
              <a:rPr lang="zh-CN" altLang="en-US" dirty="0">
                <a:ea typeface="宋体" pitchFamily="2" charset="-122"/>
              </a:rPr>
              <a:t>网模型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一个协议</a:t>
            </a:r>
            <a:r>
              <a:rPr lang="en-US" altLang="zh-CN" dirty="0">
                <a:ea typeface="宋体" pitchFamily="2" charset="-122"/>
              </a:rPr>
              <a:t>3</a:t>
            </a:r>
            <a:r>
              <a:rPr lang="zh-CN" altLang="en-US" dirty="0">
                <a:ea typeface="宋体" pitchFamily="2" charset="-122"/>
              </a:rPr>
              <a:t>的</a:t>
            </a:r>
            <a:r>
              <a:rPr lang="en-US" altLang="zh-CN" dirty="0">
                <a:ea typeface="宋体" pitchFamily="2" charset="-122"/>
              </a:rPr>
              <a:t>Petri</a:t>
            </a:r>
            <a:r>
              <a:rPr lang="zh-CN" altLang="en-US" dirty="0">
                <a:ea typeface="宋体" pitchFamily="2" charset="-122"/>
              </a:rPr>
              <a:t>网模型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4036" name="Picture 4" descr="3-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8" y="1012825"/>
            <a:ext cx="5564187" cy="492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5508"/>
            <a:ext cx="9144000" cy="1143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点对点数据链路控制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21774" y="1411653"/>
            <a:ext cx="7500451" cy="41113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一个发送端，一个接收端，一条链路：比广播</a:t>
            </a:r>
          </a:p>
          <a:p>
            <a:pPr algn="l">
              <a:lnSpc>
                <a:spcPts val="30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链路容易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无需介质访问控制(Media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Control)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无需明确的MAC寻址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e.g.,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拨号链路,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ISDN链路</a:t>
            </a:r>
          </a:p>
          <a:p>
            <a:pPr algn="l">
              <a:lnSpc>
                <a:spcPts val="40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常见的点对点数据链路控制协议：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HDLC: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Level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PPP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(Point-to-Point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High-Level Data Link Control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面向比特的协议的帧格式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6084" name="Picture 4" descr="3-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2870200"/>
            <a:ext cx="7829550" cy="1081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High-Level Data Link Control (2)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4324" y="4598988"/>
            <a:ext cx="6738937" cy="19542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信息帧的控制字段；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监控帧的控制字段；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无序号帧的控制字段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7108" name="Picture 4" descr="3-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413" y="1492250"/>
            <a:ext cx="6132512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Internet</a:t>
            </a:r>
            <a:r>
              <a:rPr lang="zh-CN" altLang="en-US" dirty="0">
                <a:ea typeface="宋体" pitchFamily="2" charset="-122"/>
              </a:rPr>
              <a:t>中的数据链路层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用作因特网主机的家用个人计算机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8132" name="Picture 4" descr="3-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1566863"/>
            <a:ext cx="8186738" cy="3597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设计需求</a:t>
            </a:r>
            <a:r>
              <a:rPr lang="en-US" altLang="zh-CN" dirty="0"/>
              <a:t>[RFC 1557]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63644" y="1143000"/>
            <a:ext cx="7599836" cy="50988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9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组帧：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将网络层数据报封装到数据链路层帧中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可以同时承载任何网络层协议分组(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不仅IP数据报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可以向上层实现分用（多路分解）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比特透明传输：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数据域必须支持承载任何比特</a:t>
            </a:r>
          </a:p>
          <a:p>
            <a:pPr algn="l">
              <a:lnSpc>
                <a:spcPts val="30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模式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2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差错检测：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(无纠正)</a:t>
            </a:r>
          </a:p>
          <a:p>
            <a:pPr algn="l">
              <a:lnSpc>
                <a:spcPts val="40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连接活性(connection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liveness)检测：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检测、并</a:t>
            </a:r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向网络层通知链路失效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2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网络层地址协商：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端结点可以学习/配置彼此网</a:t>
            </a:r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络地址</a:t>
            </a:r>
          </a:p>
        </p:txBody>
      </p:sp>
    </p:spTree>
    <p:extLst>
      <p:ext uri="{BB962C8B-B14F-4D97-AF65-F5344CB8AC3E}">
        <p14:creationId xmlns:p14="http://schemas.microsoft.com/office/powerpoint/2010/main" val="8594339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PPP</a:t>
            </a:r>
            <a:r>
              <a:rPr lang="zh-CN" altLang="en-US" dirty="0"/>
              <a:t>无需支持的功能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25241" y="1409700"/>
            <a:ext cx="6950621" cy="343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无需差错纠正/恢复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无需流量控制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不存在乱序交付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无需支持多点链路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482600" algn="l"/>
                <a:tab pos="15875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差错恢复、流量控制等由高层协议处理！</a:t>
            </a:r>
          </a:p>
        </p:txBody>
      </p:sp>
    </p:spTree>
    <p:extLst>
      <p:ext uri="{BB962C8B-B14F-4D97-AF65-F5344CB8AC3E}">
        <p14:creationId xmlns:p14="http://schemas.microsoft.com/office/powerpoint/2010/main" val="53089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第二层通信</a:t>
            </a:r>
            <a:endParaRPr lang="zh-CN" altLang="en-US" sz="4000" dirty="0">
              <a:ea typeface="宋体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517650"/>
            <a:ext cx="8040687" cy="41148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Aft>
                <a:spcPct val="30000"/>
              </a:spcAft>
              <a:buFont typeface="Wingdings" pitchFamily="2" charset="2"/>
              <a:buChar char="§"/>
            </a:pPr>
            <a:r>
              <a:rPr lang="zh-CN" altLang="en-US" b="1" dirty="0">
                <a:latin typeface="Tahoma"/>
                <a:ea typeface="宋体" pitchFamily="2" charset="-122"/>
              </a:rPr>
              <a:t>“端到端”和“点对点”</a:t>
            </a:r>
            <a:endParaRPr lang="en-US" altLang="zh-CN" b="1" dirty="0">
              <a:ea typeface="宋体" pitchFamily="2" charset="-122"/>
            </a:endParaRPr>
          </a:p>
          <a:p>
            <a:pPr marL="742950" lvl="1" indent="-285750">
              <a:lnSpc>
                <a:spcPct val="90000"/>
              </a:lnSpc>
              <a:spcAft>
                <a:spcPct val="30000"/>
              </a:spcAft>
            </a:pPr>
            <a:r>
              <a:rPr lang="zh-CN" altLang="en-US" sz="1800" dirty="0">
                <a:ea typeface="宋体" pitchFamily="2" charset="-122"/>
              </a:rPr>
              <a:t>端到端通信</a:t>
            </a:r>
            <a:r>
              <a:rPr lang="en-US" altLang="zh-CN" sz="1800" dirty="0">
                <a:ea typeface="宋体" pitchFamily="2" charset="-122"/>
              </a:rPr>
              <a:t>:</a:t>
            </a:r>
          </a:p>
          <a:p>
            <a:pPr marL="1143000" lvl="2" indent="-228600">
              <a:lnSpc>
                <a:spcPct val="90000"/>
              </a:lnSpc>
              <a:spcAft>
                <a:spcPct val="30000"/>
              </a:spcAft>
            </a:pPr>
            <a:r>
              <a:rPr lang="zh-CN" altLang="en-US" dirty="0"/>
              <a:t>源节点和目的节点之间的路径上的数据通信，该路径可能包含多个链路</a:t>
            </a:r>
            <a:endParaRPr lang="zh-CN" altLang="en-US" dirty="0">
              <a:ea typeface="宋体" pitchFamily="2" charset="-122"/>
            </a:endParaRPr>
          </a:p>
          <a:p>
            <a:pPr marL="742950" lvl="1" indent="-285750">
              <a:lnSpc>
                <a:spcPct val="90000"/>
              </a:lnSpc>
              <a:spcAft>
                <a:spcPct val="30000"/>
              </a:spcAft>
            </a:pPr>
            <a:r>
              <a:rPr lang="zh-CN" altLang="en-US" sz="1800" dirty="0">
                <a:ea typeface="宋体" pitchFamily="2" charset="-122"/>
              </a:rPr>
              <a:t>点对点通信</a:t>
            </a:r>
            <a:r>
              <a:rPr lang="en-US" altLang="zh-CN" sz="1800" dirty="0">
                <a:ea typeface="宋体" pitchFamily="2" charset="-122"/>
              </a:rPr>
              <a:t>: </a:t>
            </a:r>
          </a:p>
          <a:p>
            <a:pPr marL="1143000" lvl="2" indent="-228600">
              <a:lnSpc>
                <a:spcPct val="90000"/>
              </a:lnSpc>
              <a:spcAft>
                <a:spcPct val="30000"/>
              </a:spcAft>
            </a:pPr>
            <a:r>
              <a:rPr lang="zh-CN" altLang="en-US" dirty="0">
                <a:ea typeface="宋体" pitchFamily="2" charset="-122"/>
              </a:rPr>
              <a:t>连接相邻结点的链路上的通信</a:t>
            </a:r>
            <a:endParaRPr lang="en-US" altLang="zh-CN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Aft>
                <a:spcPct val="30000"/>
              </a:spcAft>
              <a:buFont typeface="Wingdings" pitchFamily="2" charset="2"/>
              <a:buChar char="§"/>
            </a:pPr>
            <a:r>
              <a:rPr lang="zh-CN" altLang="en-US" b="1" dirty="0">
                <a:ea typeface="宋体" pitchFamily="2" charset="-122"/>
              </a:rPr>
              <a:t>第二层关注的是点对点通信，而非端到端通信</a:t>
            </a:r>
            <a:endParaRPr lang="en-US" altLang="zh-CN" b="1" dirty="0">
              <a:ea typeface="宋体" pitchFamily="2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PPP – Point to Point Protocol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246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无编号模式操作下的完整</a:t>
            </a:r>
            <a:r>
              <a:rPr lang="en-US" altLang="zh-CN" dirty="0">
                <a:ea typeface="宋体" pitchFamily="2" charset="-122"/>
              </a:rPr>
              <a:t>PPP</a:t>
            </a:r>
            <a:r>
              <a:rPr lang="zh-CN" altLang="en-US" dirty="0">
                <a:ea typeface="宋体" pitchFamily="2" charset="-122"/>
              </a:rPr>
              <a:t>帧格式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9156" name="Picture 4" descr="3-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355" y="5060706"/>
            <a:ext cx="7956550" cy="1076325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882599" y="1143000"/>
            <a:ext cx="7156062" cy="328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2705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标志(Flag):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定界符(delimiter)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地址(Address):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无效(仅仅是一个选项)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控制(Control):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无效；未来可能的多种控制域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协议(Protocol):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上层协议 (eg, PPP-LCP, IP, IPCP, etc)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信息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(Payload):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上层协议分组数据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校验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(Checksum):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CRC校验，用于差错检测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字节填充（</a:t>
            </a:r>
            <a:r>
              <a:rPr lang="en-US" altLang="zh-CN" dirty="0"/>
              <a:t>Byte Stuffing</a:t>
            </a:r>
            <a:r>
              <a:rPr lang="zh-CN" altLang="en-US" dirty="0"/>
              <a:t>）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27385" y="718039"/>
            <a:ext cx="7489230" cy="56502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7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“数据透明传输”需求: 数据域必须允许包含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标志模式&lt;01111110&gt;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如何判断该作为数据接收，还是作为标志处理？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发送端: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在数据中的&lt;01111110&gt;和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&lt;01111101&gt;字节前添加额外的字节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01111101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&gt; (“填充(stuffs)”)</a:t>
            </a:r>
          </a:p>
          <a:p>
            <a:pPr algn="l">
              <a:lnSpc>
                <a:spcPts val="40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接收端: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单个字节&lt;01111101&gt;表示一个填充字节；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连续两个字节&lt;01111101&gt;：丢弃第1个，第2个作</a:t>
            </a:r>
          </a:p>
          <a:p>
            <a:pPr algn="l">
              <a:lnSpc>
                <a:spcPts val="27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为数据接收</a:t>
            </a:r>
          </a:p>
          <a:p>
            <a:pPr algn="l"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单个字节&lt;01111110&gt;: 标志字节</a:t>
            </a:r>
          </a:p>
        </p:txBody>
      </p:sp>
    </p:spTree>
    <p:extLst>
      <p:ext uri="{BB962C8B-B14F-4D97-AF65-F5344CB8AC3E}">
        <p14:creationId xmlns:p14="http://schemas.microsoft.com/office/powerpoint/2010/main" val="258716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字节填充（</a:t>
            </a:r>
            <a:r>
              <a:rPr lang="en-US" altLang="zh-CN" dirty="0"/>
              <a:t>Byte Stuffing</a:t>
            </a:r>
            <a:r>
              <a:rPr lang="zh-CN" altLang="en-US" dirty="0"/>
              <a:t>）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6639" y="1739900"/>
            <a:ext cx="6464300" cy="3022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4826000"/>
            <a:ext cx="647700" cy="4572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430627" y="712177"/>
            <a:ext cx="6336670" cy="5380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800"/>
              </a:lnSpc>
              <a:tabLst>
                <a:tab pos="1092200" algn="l"/>
                <a:tab pos="3835400" algn="l"/>
              </a:tabLst>
            </a:pPr>
            <a:r>
              <a:rPr lang="en-US" altLang="zh-CN" dirty="0"/>
              <a:t>	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1092200" algn="l"/>
                <a:tab pos="38354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数据中包含</a:t>
            </a:r>
          </a:p>
          <a:p>
            <a:pPr algn="l">
              <a:lnSpc>
                <a:spcPts val="2600"/>
              </a:lnSpc>
              <a:tabLst>
                <a:tab pos="1092200" algn="l"/>
                <a:tab pos="38354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标志</a:t>
            </a:r>
            <a:r>
              <a:rPr lang="en-US" altLang="zh-CN" sz="200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(flag)</a:t>
            </a:r>
          </a:p>
          <a:p>
            <a:pPr algn="l">
              <a:lnSpc>
                <a:spcPts val="2100"/>
              </a:lnSpc>
              <a:tabLst>
                <a:tab pos="1092200" algn="l"/>
                <a:tab pos="3835400" algn="l"/>
              </a:tabLst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000"/>
              </a:lnSpc>
              <a:tabLst>
                <a:tab pos="1092200" algn="l"/>
                <a:tab pos="38354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数据中的标志</a:t>
            </a:r>
            <a:r>
              <a:rPr lang="en-US" altLang="zh-CN" sz="2004" b="1" dirty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(flag)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</a:t>
            </a:r>
          </a:p>
          <a:p>
            <a:pPr algn="l">
              <a:lnSpc>
                <a:spcPts val="2100"/>
              </a:lnSpc>
              <a:tabLst>
                <a:tab pos="1092200" algn="l"/>
                <a:tab pos="38354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节前，插入填充字节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962" y="1776043"/>
            <a:ext cx="4603654" cy="2922957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8727" y="4724400"/>
            <a:ext cx="457200" cy="55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58890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PPP – Point to Point Protocol (2)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2585" y="5863248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 dirty="0">
                <a:ea typeface="宋体" pitchFamily="2" charset="-122"/>
              </a:rPr>
              <a:t>PPP</a:t>
            </a:r>
            <a:r>
              <a:rPr lang="zh-CN" altLang="en-US" dirty="0">
                <a:ea typeface="宋体" pitchFamily="2" charset="-122"/>
              </a:rPr>
              <a:t>链路建立到释放的状态转换图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50180" name="Picture 4" descr="3-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2827" y="1756270"/>
            <a:ext cx="5326930" cy="3727083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0" y="984968"/>
            <a:ext cx="3728585" cy="51116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2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在交换网络层数据之</a:t>
            </a:r>
          </a:p>
          <a:p>
            <a:pPr algn="l">
              <a:lnSpc>
                <a:spcPts val="3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前，PPP数据链路两</a:t>
            </a:r>
          </a:p>
          <a:p>
            <a:pPr algn="l">
              <a:lnSpc>
                <a:spcPts val="31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端必须：</a:t>
            </a:r>
          </a:p>
          <a:p>
            <a:pPr algn="l">
              <a:lnSpc>
                <a:spcPts val="36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配置PPP链路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最大帧长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身份认证(authentication)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etc.</a:t>
            </a:r>
          </a:p>
          <a:p>
            <a:pPr algn="l">
              <a:lnSpc>
                <a:spcPts val="3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学习/配置网络层信息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对于IP协议: 通过交换IPCP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协议 (IP Control Protocol )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报文 (IP分组首部的“上层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协议”字段取值: 8021)，完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成IP地址等相关信息配置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PPP – Point to Point Protocol (3)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 dirty="0">
                <a:ea typeface="宋体" pitchFamily="2" charset="-122"/>
              </a:rPr>
              <a:t>LCP </a:t>
            </a:r>
            <a:r>
              <a:rPr lang="zh-CN" altLang="en-US" dirty="0">
                <a:ea typeface="宋体" pitchFamily="2" charset="-122"/>
              </a:rPr>
              <a:t>帧类型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51204" name="Picture 4" descr="3-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6675" y="1506538"/>
            <a:ext cx="6489700" cy="3832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3442</TotalTime>
  <Words>4172</Words>
  <Application>Microsoft Office PowerPoint</Application>
  <PresentationFormat>全屏显示(4:3)</PresentationFormat>
  <Paragraphs>1059</Paragraphs>
  <Slides>94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5" baseType="lpstr">
      <vt:lpstr>Monotype Sorts</vt:lpstr>
      <vt:lpstr>MS PGothic</vt:lpstr>
      <vt:lpstr>Arial</vt:lpstr>
      <vt:lpstr>Comic Sans MS</vt:lpstr>
      <vt:lpstr>Courier New</vt:lpstr>
      <vt:lpstr>Symbol</vt:lpstr>
      <vt:lpstr>Tahoma</vt:lpstr>
      <vt:lpstr>Times New Roman</vt:lpstr>
      <vt:lpstr>Wingdings</vt:lpstr>
      <vt:lpstr>Tannenbaum</vt:lpstr>
      <vt:lpstr>Clip</vt:lpstr>
      <vt:lpstr>数据链路层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第二层通信</vt:lpstr>
      <vt:lpstr>PowerPoint 演示文稿</vt:lpstr>
      <vt:lpstr>数据链路层的设计问题</vt:lpstr>
      <vt:lpstr>数据链路层的功能</vt:lpstr>
      <vt:lpstr>数据链路层的功能 (2)</vt:lpstr>
      <vt:lpstr>提供给网络层的服务</vt:lpstr>
      <vt:lpstr>提供给网络层的服务 (2)</vt:lpstr>
      <vt:lpstr>成帧 (1):字节计数法</vt:lpstr>
      <vt:lpstr>成帧 (2)：字节填充的标志字节法</vt:lpstr>
      <vt:lpstr>成帧 (3)：比特填充的标志比特法</vt:lpstr>
      <vt:lpstr>差错检测与纠错</vt:lpstr>
      <vt:lpstr>差错检测：差错编码</vt:lpstr>
      <vt:lpstr>差错编码的检错能力</vt:lpstr>
      <vt:lpstr>奇偶校验</vt:lpstr>
      <vt:lpstr>Internet校验和（Checksum）</vt:lpstr>
      <vt:lpstr>循环冗余校验码（CRC）</vt:lpstr>
      <vt:lpstr>CRC 举例</vt:lpstr>
      <vt:lpstr>基本数据链路层协议</vt:lpstr>
      <vt:lpstr>协议定义</vt:lpstr>
      <vt:lpstr>协议定义 (ctd.)</vt:lpstr>
      <vt:lpstr>一个乌托邦式的单工协议</vt:lpstr>
      <vt:lpstr>一个无错信道上的单工停-等式协议</vt:lpstr>
      <vt:lpstr>一个有错信道上的单工停-等式协议</vt:lpstr>
      <vt:lpstr>一个有错信道上的单工停-等式协议(ctd.)</vt:lpstr>
      <vt:lpstr>可靠数据传输原理</vt:lpstr>
      <vt:lpstr>可靠数据传输原理</vt:lpstr>
      <vt:lpstr>可靠数据传输原理</vt:lpstr>
      <vt:lpstr>可靠数据传输协议基本结构：接口</vt:lpstr>
      <vt:lpstr>可靠数据传输协议</vt:lpstr>
      <vt:lpstr>Rdt 1.0：可靠信道上的可靠数据传输</vt:lpstr>
      <vt:lpstr>Rdt 2.0：产生位错误的信道</vt:lpstr>
      <vt:lpstr>Rdt 2.0：FSM规约</vt:lpstr>
      <vt:lpstr>Rdt 2.0有什么缺陷？</vt:lpstr>
      <vt:lpstr>Rdt 2.1 vs. Rdt 2.0</vt:lpstr>
      <vt:lpstr>Rdt 2.2：无NAK消息协议</vt:lpstr>
      <vt:lpstr>Rdt 3.0</vt:lpstr>
      <vt:lpstr>Rdt 3.0 实例（1）</vt:lpstr>
      <vt:lpstr>Rdt 3.0 实例（2）</vt:lpstr>
      <vt:lpstr>Rdt 3.0性能分析</vt:lpstr>
      <vt:lpstr>Rdt 3.0：停等操作</vt:lpstr>
      <vt:lpstr>流水线机制：提高资源利用率</vt:lpstr>
      <vt:lpstr>滑动窗口协议</vt:lpstr>
      <vt:lpstr>滑动窗口协议（2）</vt:lpstr>
      <vt:lpstr>滑动窗口协议（3）</vt:lpstr>
      <vt:lpstr>1位滑动窗口协议</vt:lpstr>
      <vt:lpstr>1位滑动窗口协议(ctd.)</vt:lpstr>
      <vt:lpstr>1位滑动窗口协议(2)</vt:lpstr>
      <vt:lpstr>Go-Back-N(GBN)协议：发送方</vt:lpstr>
      <vt:lpstr>GBN：发送方扩展FSM</vt:lpstr>
      <vt:lpstr>GBN：发送方扩展FSM</vt:lpstr>
      <vt:lpstr>GBN示例</vt:lpstr>
      <vt:lpstr>GBN协议</vt:lpstr>
      <vt:lpstr>采用GBN的滑动窗口协议</vt:lpstr>
      <vt:lpstr>采用GBN的滑动窗口协议</vt:lpstr>
      <vt:lpstr>采用GBN的滑动窗口协议</vt:lpstr>
      <vt:lpstr>采用GBN的滑动窗口协议</vt:lpstr>
      <vt:lpstr>采用GBN的滑动窗口协议(2)</vt:lpstr>
      <vt:lpstr>练习题</vt:lpstr>
      <vt:lpstr>Selective Repeat （SR）协议</vt:lpstr>
      <vt:lpstr>Selective Repeat：发送方/接收方窗口</vt:lpstr>
      <vt:lpstr>SR协议</vt:lpstr>
      <vt:lpstr>SR协议示例</vt:lpstr>
      <vt:lpstr>SR协议：困境</vt:lpstr>
      <vt:lpstr>一个采用了选择重传机制的滑动窗口协议</vt:lpstr>
      <vt:lpstr>一个采用了选择重传机制的滑动窗口协议(2)</vt:lpstr>
      <vt:lpstr>一个采用了选择重传机制的滑动窗口协议(3)</vt:lpstr>
      <vt:lpstr>一个采用了选择重传机制的滑动窗口协议(4)</vt:lpstr>
      <vt:lpstr>一个采用了选择重传机制的滑动窗口协议(5)</vt:lpstr>
      <vt:lpstr>可靠传输原理与协议回顾</vt:lpstr>
      <vt:lpstr>窗口大小的限制</vt:lpstr>
      <vt:lpstr>性能问题</vt:lpstr>
      <vt:lpstr>协议验证</vt:lpstr>
      <vt:lpstr>有限状态机模型</vt:lpstr>
      <vt:lpstr>Petri 网模型</vt:lpstr>
      <vt:lpstr>Petri 网模型(2)</vt:lpstr>
      <vt:lpstr>点对点数据链路控制</vt:lpstr>
      <vt:lpstr>High-Level Data Link Control</vt:lpstr>
      <vt:lpstr>High-Level Data Link Control (2)</vt:lpstr>
      <vt:lpstr>Internet中的数据链路层</vt:lpstr>
      <vt:lpstr>PPP设计需求[RFC 1557]</vt:lpstr>
      <vt:lpstr>PPP无需支持的功能</vt:lpstr>
      <vt:lpstr>PPP – Point to Point Protocol</vt:lpstr>
      <vt:lpstr>字节填充（Byte Stuffing）</vt:lpstr>
      <vt:lpstr>字节填充（Byte Stuffing）</vt:lpstr>
      <vt:lpstr>PPP – Point to Point Protocol (2)</vt:lpstr>
      <vt:lpstr>PPP – Point to Point Protocol (3)</vt:lpstr>
    </vt:vector>
  </TitlesOfParts>
  <Company>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creator>Steve Armstrong</dc:creator>
  <cp:lastModifiedBy>David Du</cp:lastModifiedBy>
  <cp:revision>119</cp:revision>
  <dcterms:created xsi:type="dcterms:W3CDTF">2002-07-07T21:28:42Z</dcterms:created>
  <dcterms:modified xsi:type="dcterms:W3CDTF">2020-10-12T02:23:47Z</dcterms:modified>
</cp:coreProperties>
</file>